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92" r:id="rId6"/>
    <p:sldId id="267" r:id="rId7"/>
    <p:sldId id="293" r:id="rId8"/>
    <p:sldId id="271" r:id="rId9"/>
    <p:sldId id="291" r:id="rId10"/>
    <p:sldId id="275" r:id="rId11"/>
    <p:sldId id="296" r:id="rId12"/>
    <p:sldId id="294" r:id="rId13"/>
    <p:sldId id="279" r:id="rId14"/>
    <p:sldId id="297" r:id="rId15"/>
    <p:sldId id="283" r:id="rId16"/>
    <p:sldId id="298" r:id="rId17"/>
    <p:sldId id="299" r:id="rId18"/>
    <p:sldId id="290" r:id="rId19"/>
    <p:sldId id="300" r:id="rId20"/>
    <p:sldId id="301" r:id="rId21"/>
    <p:sldId id="302" r:id="rId22"/>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ikejaotis" id="{E7F38B26-E4AB-427D-B9BD-ECB993C83B96}">
          <p14:sldIdLst>
            <p14:sldId id="256"/>
            <p14:sldId id="257"/>
            <p14:sldId id="258"/>
            <p14:sldId id="263"/>
            <p14:sldId id="292"/>
            <p14:sldId id="267"/>
          </p14:sldIdLst>
        </p14:section>
        <p14:section name="Tiitlita jaotis" id="{09973A4B-34CE-42A9-968C-9B38ED3F10DC}">
          <p14:sldIdLst>
            <p14:sldId id="293"/>
            <p14:sldId id="271"/>
            <p14:sldId id="291"/>
            <p14:sldId id="275"/>
            <p14:sldId id="296"/>
            <p14:sldId id="294"/>
            <p14:sldId id="279"/>
            <p14:sldId id="297"/>
            <p14:sldId id="283"/>
            <p14:sldId id="298"/>
            <p14:sldId id="299"/>
            <p14:sldId id="290"/>
            <p14:sldId id="300"/>
            <p14:sldId id="301"/>
            <p14:sldId id="3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p:cNvSpPr>
            <a:spLocks noGrp="1"/>
          </p:cNvSpPr>
          <p:nvPr>
            <p:ph type="ctrTitle"/>
          </p:nvPr>
        </p:nvSpPr>
        <p:spPr>
          <a:xfrm>
            <a:off x="1524000" y="1122363"/>
            <a:ext cx="9144000" cy="2387600"/>
          </a:xfrm>
        </p:spPr>
        <p:txBody>
          <a:bodyPr anchor="b"/>
          <a:lstStyle>
            <a:lvl1pPr algn="ctr">
              <a:defRPr sz="6000"/>
            </a:lvl1pPr>
          </a:lstStyle>
          <a:p>
            <a:r>
              <a:rPr lang="et-EE"/>
              <a:t>Muutke pealkirja laadi</a:t>
            </a:r>
          </a:p>
        </p:txBody>
      </p:sp>
      <p:sp>
        <p:nvSpPr>
          <p:cNvPr id="3" name="Alapealkiri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juhtslaidi alapealkirja laadi redigeerimiseks</a:t>
            </a:r>
          </a:p>
        </p:txBody>
      </p:sp>
      <p:sp>
        <p:nvSpPr>
          <p:cNvPr id="4" name="Kuupäeva kohatäide 3"/>
          <p:cNvSpPr>
            <a:spLocks noGrp="1"/>
          </p:cNvSpPr>
          <p:nvPr>
            <p:ph type="dt" sz="half" idx="10"/>
          </p:nvPr>
        </p:nvSpPr>
        <p:spPr/>
        <p:txBody>
          <a:bodyPr/>
          <a:lstStyle/>
          <a:p>
            <a:fld id="{B49523C8-8890-493C-9EBA-BFD667B985B6}" type="datetimeFigureOut">
              <a:rPr lang="et-EE" smtClean="0"/>
              <a:t>7.04.2021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36177F3A-8329-472D-AFF7-ED9346EE5415}" type="slidenum">
              <a:rPr lang="et-EE" smtClean="0"/>
              <a:t>‹#›</a:t>
            </a:fld>
            <a:endParaRPr lang="et-EE"/>
          </a:p>
        </p:txBody>
      </p:sp>
    </p:spTree>
    <p:extLst>
      <p:ext uri="{BB962C8B-B14F-4D97-AF65-F5344CB8AC3E}">
        <p14:creationId xmlns:p14="http://schemas.microsoft.com/office/powerpoint/2010/main" val="3540301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Vertikaalteksti kohatäide 2"/>
          <p:cNvSpPr>
            <a:spLocks noGrp="1"/>
          </p:cNvSpPr>
          <p:nvPr>
            <p:ph type="body" orient="vert" idx="1"/>
          </p:nvPr>
        </p:nvSpPr>
        <p:spPr/>
        <p:txBody>
          <a:bodyPr vert="eaVert"/>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B49523C8-8890-493C-9EBA-BFD667B985B6}" type="datetimeFigureOut">
              <a:rPr lang="et-EE" smtClean="0"/>
              <a:t>7.04.2021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36177F3A-8329-472D-AFF7-ED9346EE5415}" type="slidenum">
              <a:rPr lang="et-EE" smtClean="0"/>
              <a:t>‹#›</a:t>
            </a:fld>
            <a:endParaRPr lang="et-EE"/>
          </a:p>
        </p:txBody>
      </p:sp>
    </p:spTree>
    <p:extLst>
      <p:ext uri="{BB962C8B-B14F-4D97-AF65-F5344CB8AC3E}">
        <p14:creationId xmlns:p14="http://schemas.microsoft.com/office/powerpoint/2010/main" val="158064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724900" y="365125"/>
            <a:ext cx="2628900" cy="5811838"/>
          </a:xfrm>
        </p:spPr>
        <p:txBody>
          <a:bodyPr vert="eaVert"/>
          <a:lstStyle/>
          <a:p>
            <a:r>
              <a:rPr lang="et-EE"/>
              <a:t>Muutke pealkirja laadi</a:t>
            </a:r>
          </a:p>
        </p:txBody>
      </p:sp>
      <p:sp>
        <p:nvSpPr>
          <p:cNvPr id="3" name="Vertikaalteksti kohatäide 2"/>
          <p:cNvSpPr>
            <a:spLocks noGrp="1"/>
          </p:cNvSpPr>
          <p:nvPr>
            <p:ph type="body" orient="vert" idx="1"/>
          </p:nvPr>
        </p:nvSpPr>
        <p:spPr>
          <a:xfrm>
            <a:off x="838200" y="365125"/>
            <a:ext cx="7734300" cy="5811838"/>
          </a:xfrm>
        </p:spPr>
        <p:txBody>
          <a:bodyPr vert="eaVert"/>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B49523C8-8890-493C-9EBA-BFD667B985B6}" type="datetimeFigureOut">
              <a:rPr lang="et-EE" smtClean="0"/>
              <a:t>7.04.2021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36177F3A-8329-472D-AFF7-ED9346EE5415}" type="slidenum">
              <a:rPr lang="et-EE" smtClean="0"/>
              <a:t>‹#›</a:t>
            </a:fld>
            <a:endParaRPr lang="et-EE"/>
          </a:p>
        </p:txBody>
      </p:sp>
    </p:spTree>
    <p:extLst>
      <p:ext uri="{BB962C8B-B14F-4D97-AF65-F5344CB8AC3E}">
        <p14:creationId xmlns:p14="http://schemas.microsoft.com/office/powerpoint/2010/main" val="1977694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Sisu kohatäide 2"/>
          <p:cNvSpPr>
            <a:spLocks noGrp="1"/>
          </p:cNvSpPr>
          <p:nvPr>
            <p:ph idx="1"/>
          </p:nvPr>
        </p:nvSpPr>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B49523C8-8890-493C-9EBA-BFD667B985B6}" type="datetimeFigureOut">
              <a:rPr lang="et-EE" smtClean="0"/>
              <a:t>7.04.2021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36177F3A-8329-472D-AFF7-ED9346EE5415}" type="slidenum">
              <a:rPr lang="et-EE" smtClean="0"/>
              <a:t>‹#›</a:t>
            </a:fld>
            <a:endParaRPr lang="et-EE"/>
          </a:p>
        </p:txBody>
      </p:sp>
    </p:spTree>
    <p:extLst>
      <p:ext uri="{BB962C8B-B14F-4D97-AF65-F5344CB8AC3E}">
        <p14:creationId xmlns:p14="http://schemas.microsoft.com/office/powerpoint/2010/main" val="52193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831850" y="1709738"/>
            <a:ext cx="10515600" cy="2852737"/>
          </a:xfrm>
        </p:spPr>
        <p:txBody>
          <a:bodyPr anchor="b"/>
          <a:lstStyle>
            <a:lvl1pPr>
              <a:defRPr sz="6000"/>
            </a:lvl1pPr>
          </a:lstStyle>
          <a:p>
            <a:r>
              <a:rPr lang="et-EE"/>
              <a:t>Muutke pealkirja laadi</a:t>
            </a:r>
          </a:p>
        </p:txBody>
      </p:sp>
      <p:sp>
        <p:nvSpPr>
          <p:cNvPr id="3" name="Teksti kohatäid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Redigeeri juhtslaidi tekstilaade</a:t>
            </a:r>
          </a:p>
        </p:txBody>
      </p:sp>
      <p:sp>
        <p:nvSpPr>
          <p:cNvPr id="4" name="Kuupäeva kohatäide 3"/>
          <p:cNvSpPr>
            <a:spLocks noGrp="1"/>
          </p:cNvSpPr>
          <p:nvPr>
            <p:ph type="dt" sz="half" idx="10"/>
          </p:nvPr>
        </p:nvSpPr>
        <p:spPr/>
        <p:txBody>
          <a:bodyPr/>
          <a:lstStyle/>
          <a:p>
            <a:fld id="{B49523C8-8890-493C-9EBA-BFD667B985B6}" type="datetimeFigureOut">
              <a:rPr lang="et-EE" smtClean="0"/>
              <a:t>7.04.2021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36177F3A-8329-472D-AFF7-ED9346EE5415}" type="slidenum">
              <a:rPr lang="et-EE" smtClean="0"/>
              <a:t>‹#›</a:t>
            </a:fld>
            <a:endParaRPr lang="et-EE"/>
          </a:p>
        </p:txBody>
      </p:sp>
    </p:spTree>
    <p:extLst>
      <p:ext uri="{BB962C8B-B14F-4D97-AF65-F5344CB8AC3E}">
        <p14:creationId xmlns:p14="http://schemas.microsoft.com/office/powerpoint/2010/main" val="228596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Sisu kohatäide 2"/>
          <p:cNvSpPr>
            <a:spLocks noGrp="1"/>
          </p:cNvSpPr>
          <p:nvPr>
            <p:ph sz="half" idx="1"/>
          </p:nvPr>
        </p:nvSpPr>
        <p:spPr>
          <a:xfrm>
            <a:off x="838200" y="1825625"/>
            <a:ext cx="5181600" cy="435133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Sisu kohatäide 3"/>
          <p:cNvSpPr>
            <a:spLocks noGrp="1"/>
          </p:cNvSpPr>
          <p:nvPr>
            <p:ph sz="half" idx="2"/>
          </p:nvPr>
        </p:nvSpPr>
        <p:spPr>
          <a:xfrm>
            <a:off x="6172200" y="1825625"/>
            <a:ext cx="5181600" cy="435133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5" name="Kuupäeva kohatäide 4"/>
          <p:cNvSpPr>
            <a:spLocks noGrp="1"/>
          </p:cNvSpPr>
          <p:nvPr>
            <p:ph type="dt" sz="half" idx="10"/>
          </p:nvPr>
        </p:nvSpPr>
        <p:spPr/>
        <p:txBody>
          <a:bodyPr/>
          <a:lstStyle/>
          <a:p>
            <a:fld id="{B49523C8-8890-493C-9EBA-BFD667B985B6}" type="datetimeFigureOut">
              <a:rPr lang="et-EE" smtClean="0"/>
              <a:t>7.04.2021</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36177F3A-8329-472D-AFF7-ED9346EE5415}" type="slidenum">
              <a:rPr lang="et-EE" smtClean="0"/>
              <a:t>‹#›</a:t>
            </a:fld>
            <a:endParaRPr lang="et-EE"/>
          </a:p>
        </p:txBody>
      </p:sp>
    </p:spTree>
    <p:extLst>
      <p:ext uri="{BB962C8B-B14F-4D97-AF65-F5344CB8AC3E}">
        <p14:creationId xmlns:p14="http://schemas.microsoft.com/office/powerpoint/2010/main" val="3010748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839788" y="365125"/>
            <a:ext cx="10515600" cy="1325563"/>
          </a:xfrm>
        </p:spPr>
        <p:txBody>
          <a:bodyPr/>
          <a:lstStyle/>
          <a:p>
            <a:r>
              <a:rPr lang="et-EE"/>
              <a:t>Muutke pealkirja laadi</a:t>
            </a:r>
          </a:p>
        </p:txBody>
      </p:sp>
      <p:sp>
        <p:nvSpPr>
          <p:cNvPr id="3" name="Teksti kohatäid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 juhtslaidi tekstilaade</a:t>
            </a:r>
          </a:p>
        </p:txBody>
      </p:sp>
      <p:sp>
        <p:nvSpPr>
          <p:cNvPr id="4" name="Sisu kohatäide 3"/>
          <p:cNvSpPr>
            <a:spLocks noGrp="1"/>
          </p:cNvSpPr>
          <p:nvPr>
            <p:ph sz="half" idx="2"/>
          </p:nvPr>
        </p:nvSpPr>
        <p:spPr>
          <a:xfrm>
            <a:off x="839788" y="2505075"/>
            <a:ext cx="5157787" cy="368458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5" name="Teksti kohatäid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 juhtslaidi tekstilaade</a:t>
            </a:r>
          </a:p>
        </p:txBody>
      </p:sp>
      <p:sp>
        <p:nvSpPr>
          <p:cNvPr id="6" name="Sisu kohatäide 5"/>
          <p:cNvSpPr>
            <a:spLocks noGrp="1"/>
          </p:cNvSpPr>
          <p:nvPr>
            <p:ph sz="quarter" idx="4"/>
          </p:nvPr>
        </p:nvSpPr>
        <p:spPr>
          <a:xfrm>
            <a:off x="6172200" y="2505075"/>
            <a:ext cx="5183188" cy="368458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7" name="Kuupäeva kohatäide 6"/>
          <p:cNvSpPr>
            <a:spLocks noGrp="1"/>
          </p:cNvSpPr>
          <p:nvPr>
            <p:ph type="dt" sz="half" idx="10"/>
          </p:nvPr>
        </p:nvSpPr>
        <p:spPr/>
        <p:txBody>
          <a:bodyPr/>
          <a:lstStyle/>
          <a:p>
            <a:fld id="{B49523C8-8890-493C-9EBA-BFD667B985B6}" type="datetimeFigureOut">
              <a:rPr lang="et-EE" smtClean="0"/>
              <a:t>7.04.2021</a:t>
            </a:fld>
            <a:endParaRPr lang="et-EE"/>
          </a:p>
        </p:txBody>
      </p:sp>
      <p:sp>
        <p:nvSpPr>
          <p:cNvPr id="8" name="Jaluse kohatäide 7"/>
          <p:cNvSpPr>
            <a:spLocks noGrp="1"/>
          </p:cNvSpPr>
          <p:nvPr>
            <p:ph type="ftr" sz="quarter" idx="11"/>
          </p:nvPr>
        </p:nvSpPr>
        <p:spPr/>
        <p:txBody>
          <a:bodyPr/>
          <a:lstStyle/>
          <a:p>
            <a:endParaRPr lang="et-EE"/>
          </a:p>
        </p:txBody>
      </p:sp>
      <p:sp>
        <p:nvSpPr>
          <p:cNvPr id="9" name="Slaidinumbri kohatäide 8"/>
          <p:cNvSpPr>
            <a:spLocks noGrp="1"/>
          </p:cNvSpPr>
          <p:nvPr>
            <p:ph type="sldNum" sz="quarter" idx="12"/>
          </p:nvPr>
        </p:nvSpPr>
        <p:spPr/>
        <p:txBody>
          <a:bodyPr/>
          <a:lstStyle/>
          <a:p>
            <a:fld id="{36177F3A-8329-472D-AFF7-ED9346EE5415}" type="slidenum">
              <a:rPr lang="et-EE" smtClean="0"/>
              <a:t>‹#›</a:t>
            </a:fld>
            <a:endParaRPr lang="et-EE"/>
          </a:p>
        </p:txBody>
      </p:sp>
    </p:spTree>
    <p:extLst>
      <p:ext uri="{BB962C8B-B14F-4D97-AF65-F5344CB8AC3E}">
        <p14:creationId xmlns:p14="http://schemas.microsoft.com/office/powerpoint/2010/main" val="199321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Kuupäeva kohatäide 2"/>
          <p:cNvSpPr>
            <a:spLocks noGrp="1"/>
          </p:cNvSpPr>
          <p:nvPr>
            <p:ph type="dt" sz="half" idx="10"/>
          </p:nvPr>
        </p:nvSpPr>
        <p:spPr/>
        <p:txBody>
          <a:bodyPr/>
          <a:lstStyle/>
          <a:p>
            <a:fld id="{B49523C8-8890-493C-9EBA-BFD667B985B6}" type="datetimeFigureOut">
              <a:rPr lang="et-EE" smtClean="0"/>
              <a:t>7.04.2021</a:t>
            </a:fld>
            <a:endParaRPr lang="et-EE"/>
          </a:p>
        </p:txBody>
      </p:sp>
      <p:sp>
        <p:nvSpPr>
          <p:cNvPr id="4" name="Jaluse kohatäide 3"/>
          <p:cNvSpPr>
            <a:spLocks noGrp="1"/>
          </p:cNvSpPr>
          <p:nvPr>
            <p:ph type="ftr" sz="quarter" idx="11"/>
          </p:nvPr>
        </p:nvSpPr>
        <p:spPr/>
        <p:txBody>
          <a:bodyPr/>
          <a:lstStyle/>
          <a:p>
            <a:endParaRPr lang="et-EE"/>
          </a:p>
        </p:txBody>
      </p:sp>
      <p:sp>
        <p:nvSpPr>
          <p:cNvPr id="5" name="Slaidinumbri kohatäide 4"/>
          <p:cNvSpPr>
            <a:spLocks noGrp="1"/>
          </p:cNvSpPr>
          <p:nvPr>
            <p:ph type="sldNum" sz="quarter" idx="12"/>
          </p:nvPr>
        </p:nvSpPr>
        <p:spPr/>
        <p:txBody>
          <a:bodyPr/>
          <a:lstStyle/>
          <a:p>
            <a:fld id="{36177F3A-8329-472D-AFF7-ED9346EE5415}" type="slidenum">
              <a:rPr lang="et-EE" smtClean="0"/>
              <a:t>‹#›</a:t>
            </a:fld>
            <a:endParaRPr lang="et-EE"/>
          </a:p>
        </p:txBody>
      </p:sp>
    </p:spTree>
    <p:extLst>
      <p:ext uri="{BB962C8B-B14F-4D97-AF65-F5344CB8AC3E}">
        <p14:creationId xmlns:p14="http://schemas.microsoft.com/office/powerpoint/2010/main" val="405280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B49523C8-8890-493C-9EBA-BFD667B985B6}" type="datetimeFigureOut">
              <a:rPr lang="et-EE" smtClean="0"/>
              <a:t>7.04.2021</a:t>
            </a:fld>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p:txBody>
          <a:bodyPr/>
          <a:lstStyle/>
          <a:p>
            <a:fld id="{36177F3A-8329-472D-AFF7-ED9346EE5415}" type="slidenum">
              <a:rPr lang="et-EE" smtClean="0"/>
              <a:t>‹#›</a:t>
            </a:fld>
            <a:endParaRPr lang="et-EE"/>
          </a:p>
        </p:txBody>
      </p:sp>
    </p:spTree>
    <p:extLst>
      <p:ext uri="{BB962C8B-B14F-4D97-AF65-F5344CB8AC3E}">
        <p14:creationId xmlns:p14="http://schemas.microsoft.com/office/powerpoint/2010/main" val="2161464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a:t>Muutke pealkirja laadi</a:t>
            </a:r>
          </a:p>
        </p:txBody>
      </p:sp>
      <p:sp>
        <p:nvSpPr>
          <p:cNvPr id="3" name="Sisu kohatäid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 juhtslaidi tekstilaade</a:t>
            </a:r>
          </a:p>
        </p:txBody>
      </p:sp>
      <p:sp>
        <p:nvSpPr>
          <p:cNvPr id="5" name="Kuupäeva kohatäide 4"/>
          <p:cNvSpPr>
            <a:spLocks noGrp="1"/>
          </p:cNvSpPr>
          <p:nvPr>
            <p:ph type="dt" sz="half" idx="10"/>
          </p:nvPr>
        </p:nvSpPr>
        <p:spPr/>
        <p:txBody>
          <a:bodyPr/>
          <a:lstStyle/>
          <a:p>
            <a:fld id="{B49523C8-8890-493C-9EBA-BFD667B985B6}" type="datetimeFigureOut">
              <a:rPr lang="et-EE" smtClean="0"/>
              <a:t>7.04.2021</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36177F3A-8329-472D-AFF7-ED9346EE5415}" type="slidenum">
              <a:rPr lang="et-EE" smtClean="0"/>
              <a:t>‹#›</a:t>
            </a:fld>
            <a:endParaRPr lang="et-EE"/>
          </a:p>
        </p:txBody>
      </p:sp>
    </p:spTree>
    <p:extLst>
      <p:ext uri="{BB962C8B-B14F-4D97-AF65-F5344CB8AC3E}">
        <p14:creationId xmlns:p14="http://schemas.microsoft.com/office/powerpoint/2010/main" val="1068521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a:t>Muutke pealkirja laadi</a:t>
            </a:r>
          </a:p>
        </p:txBody>
      </p:sp>
      <p:sp>
        <p:nvSpPr>
          <p:cNvPr id="3" name="Pildi kohatäi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 juhtslaidi tekstilaade</a:t>
            </a:r>
          </a:p>
        </p:txBody>
      </p:sp>
      <p:sp>
        <p:nvSpPr>
          <p:cNvPr id="5" name="Kuupäeva kohatäide 4"/>
          <p:cNvSpPr>
            <a:spLocks noGrp="1"/>
          </p:cNvSpPr>
          <p:nvPr>
            <p:ph type="dt" sz="half" idx="10"/>
          </p:nvPr>
        </p:nvSpPr>
        <p:spPr/>
        <p:txBody>
          <a:bodyPr/>
          <a:lstStyle/>
          <a:p>
            <a:fld id="{B49523C8-8890-493C-9EBA-BFD667B985B6}" type="datetimeFigureOut">
              <a:rPr lang="et-EE" smtClean="0"/>
              <a:t>7.04.2021</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36177F3A-8329-472D-AFF7-ED9346EE5415}" type="slidenum">
              <a:rPr lang="et-EE" smtClean="0"/>
              <a:t>‹#›</a:t>
            </a:fld>
            <a:endParaRPr lang="et-EE"/>
          </a:p>
        </p:txBody>
      </p:sp>
    </p:spTree>
    <p:extLst>
      <p:ext uri="{BB962C8B-B14F-4D97-AF65-F5344CB8AC3E}">
        <p14:creationId xmlns:p14="http://schemas.microsoft.com/office/powerpoint/2010/main" val="188070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Muutke pealkirja laadi</a:t>
            </a:r>
          </a:p>
        </p:txBody>
      </p:sp>
      <p:sp>
        <p:nvSpPr>
          <p:cNvPr id="3" name="Teksti kohatäid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523C8-8890-493C-9EBA-BFD667B985B6}" type="datetimeFigureOut">
              <a:rPr lang="et-EE" smtClean="0"/>
              <a:t>7.04.2021</a:t>
            </a:fld>
            <a:endParaRPr lang="et-EE"/>
          </a:p>
        </p:txBody>
      </p:sp>
      <p:sp>
        <p:nvSpPr>
          <p:cNvPr id="5" name="Jaluse kohatäid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77F3A-8329-472D-AFF7-ED9346EE5415}" type="slidenum">
              <a:rPr lang="et-EE" smtClean="0"/>
              <a:t>‹#›</a:t>
            </a:fld>
            <a:endParaRPr lang="et-EE"/>
          </a:p>
        </p:txBody>
      </p:sp>
    </p:spTree>
    <p:extLst>
      <p:ext uri="{BB962C8B-B14F-4D97-AF65-F5344CB8AC3E}">
        <p14:creationId xmlns:p14="http://schemas.microsoft.com/office/powerpoint/2010/main" val="719361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p:txBody>
          <a:bodyPr/>
          <a:lstStyle/>
          <a:p>
            <a:r>
              <a:rPr lang="et-EE" b="1" dirty="0">
                <a:latin typeface="Algerian" panose="04020705040A02060702" pitchFamily="82" charset="0"/>
              </a:rPr>
              <a:t>Valgas ilmunud ajalehed</a:t>
            </a:r>
          </a:p>
        </p:txBody>
      </p:sp>
      <p:sp>
        <p:nvSpPr>
          <p:cNvPr id="3" name="Alapealkiri 2"/>
          <p:cNvSpPr>
            <a:spLocks noGrp="1"/>
          </p:cNvSpPr>
          <p:nvPr>
            <p:ph type="subTitle" idx="1"/>
          </p:nvPr>
        </p:nvSpPr>
        <p:spPr/>
        <p:txBody>
          <a:bodyPr/>
          <a:lstStyle/>
          <a:p>
            <a:r>
              <a:rPr lang="et-EE" dirty="0">
                <a:latin typeface="Algerian" panose="04020705040A02060702" pitchFamily="82" charset="0"/>
              </a:rPr>
              <a:t>2021. aastal möödus 145. aastat esimese ajalehe ilmumisest </a:t>
            </a:r>
            <a:r>
              <a:rPr lang="et-EE" dirty="0" err="1">
                <a:latin typeface="Algerian" panose="04020705040A02060702" pitchFamily="82" charset="0"/>
              </a:rPr>
              <a:t>valgas</a:t>
            </a:r>
            <a:endParaRPr lang="et-EE" dirty="0">
              <a:latin typeface="Algerian" panose="04020705040A02060702" pitchFamily="82" charset="0"/>
            </a:endParaRPr>
          </a:p>
        </p:txBody>
      </p:sp>
    </p:spTree>
    <p:extLst>
      <p:ext uri="{BB962C8B-B14F-4D97-AF65-F5344CB8AC3E}">
        <p14:creationId xmlns:p14="http://schemas.microsoft.com/office/powerpoint/2010/main" val="110279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269966" y="378823"/>
            <a:ext cx="5338353" cy="1600200"/>
          </a:xfrm>
        </p:spPr>
        <p:txBody>
          <a:bodyPr>
            <a:normAutofit/>
          </a:bodyPr>
          <a:lstStyle/>
          <a:p>
            <a:pPr algn="ctr"/>
            <a:r>
              <a:rPr lang="et-EE" sz="4800" b="1" dirty="0">
                <a:latin typeface="Algerian" panose="04020705040A02060702" pitchFamily="82" charset="0"/>
              </a:rPr>
              <a:t>„Uus Rajalane“ </a:t>
            </a:r>
            <a:r>
              <a:rPr lang="et-EE" sz="2800" b="1" dirty="0">
                <a:latin typeface="Algerian" panose="04020705040A02060702" pitchFamily="82" charset="0"/>
              </a:rPr>
              <a:t>(1926-1929)</a:t>
            </a:r>
            <a:r>
              <a:rPr lang="et-EE" sz="2800" dirty="0">
                <a:latin typeface="Algerian" panose="04020705040A02060702" pitchFamily="82" charset="0"/>
              </a:rPr>
              <a:t> </a:t>
            </a:r>
            <a:r>
              <a:rPr lang="et-EE" dirty="0"/>
              <a:t/>
            </a:r>
            <a:br>
              <a:rPr lang="et-EE" dirty="0"/>
            </a:br>
            <a:endParaRPr lang="et-EE" dirty="0"/>
          </a:p>
        </p:txBody>
      </p:sp>
      <p:sp>
        <p:nvSpPr>
          <p:cNvPr id="4" name="Teksti kohatäide 3"/>
          <p:cNvSpPr>
            <a:spLocks noGrp="1"/>
          </p:cNvSpPr>
          <p:nvPr>
            <p:ph type="body" sz="half" idx="2"/>
          </p:nvPr>
        </p:nvSpPr>
        <p:spPr>
          <a:xfrm>
            <a:off x="740230" y="2412276"/>
            <a:ext cx="3526970" cy="3470419"/>
          </a:xfrm>
        </p:spPr>
        <p:txBody>
          <a:bodyPr>
            <a:normAutofit/>
          </a:bodyPr>
          <a:lstStyle/>
          <a:p>
            <a:r>
              <a:rPr lang="et-EE" sz="2000" dirty="0">
                <a:latin typeface="Agency FB" panose="020B0503020202020204" pitchFamily="34" charset="0"/>
              </a:rPr>
              <a:t>18. veebruaril 1926 alustas Valgas ilmumist uus ajaleht „Uus Rajalane“. Lehe väljaandmist korraldas Valga maakonna põllumeeste esitus. Toimetus asus Kesk 20a. Vastutavaks väljaandjaks oli Hugo Urm, hiljem O. Laid ja H.(A.) </a:t>
            </a:r>
            <a:r>
              <a:rPr lang="et-EE" sz="2000" dirty="0" err="1">
                <a:latin typeface="Agency FB" panose="020B0503020202020204" pitchFamily="34" charset="0"/>
              </a:rPr>
              <a:t>Meerits</a:t>
            </a:r>
            <a:r>
              <a:rPr lang="et-EE" sz="2000" dirty="0">
                <a:latin typeface="Agency FB" panose="020B0503020202020204" pitchFamily="34" charset="0"/>
              </a:rPr>
              <a:t>.</a:t>
            </a:r>
          </a:p>
          <a:p>
            <a:r>
              <a:rPr lang="et-EE" sz="2000" dirty="0">
                <a:latin typeface="Agency FB" panose="020B0503020202020204" pitchFamily="34" charset="0"/>
              </a:rPr>
              <a:t>Trükiti </a:t>
            </a:r>
            <a:r>
              <a:rPr lang="et-EE" sz="2000" dirty="0" err="1">
                <a:latin typeface="Agency FB" panose="020B0503020202020204" pitchFamily="34" charset="0"/>
              </a:rPr>
              <a:t>Zimmermanni</a:t>
            </a:r>
            <a:r>
              <a:rPr lang="et-EE" sz="2000" dirty="0">
                <a:latin typeface="Agency FB" panose="020B0503020202020204" pitchFamily="34" charset="0"/>
              </a:rPr>
              <a:t> ja Lepiku trükikojas.</a:t>
            </a:r>
          </a:p>
          <a:p>
            <a:r>
              <a:rPr lang="et-EE" sz="2000" dirty="0">
                <a:latin typeface="Agency FB" panose="020B0503020202020204" pitchFamily="34" charset="0"/>
              </a:rPr>
              <a:t>Viimane number ilmus 24. mail 1929.</a:t>
            </a:r>
          </a:p>
          <a:p>
            <a:endParaRPr lang="et-EE" dirty="0"/>
          </a:p>
        </p:txBody>
      </p:sp>
      <p:pic>
        <p:nvPicPr>
          <p:cNvPr id="5" name="Sisu kohatäide 4"/>
          <p:cNvPicPr>
            <a:picLocks noGrp="1"/>
          </p:cNvPicPr>
          <p:nvPr>
            <p:ph idx="1"/>
          </p:nvPr>
        </p:nvPicPr>
        <p:blipFill rotWithShape="1">
          <a:blip r:embed="rId2">
            <a:extLst>
              <a:ext uri="{28A0092B-C50C-407E-A947-70E740481C1C}">
                <a14:useLocalDpi xmlns:a14="http://schemas.microsoft.com/office/drawing/2010/main" val="0"/>
              </a:ext>
            </a:extLst>
          </a:blip>
          <a:srcRect r="788" b="49148"/>
          <a:stretch/>
        </p:blipFill>
        <p:spPr bwMode="auto">
          <a:xfrm>
            <a:off x="5845039" y="148047"/>
            <a:ext cx="6172200" cy="1280160"/>
          </a:xfrm>
          <a:prstGeom prst="rect">
            <a:avLst/>
          </a:prstGeom>
          <a:ln>
            <a:noFill/>
          </a:ln>
          <a:extLst>
            <a:ext uri="{53640926-AAD7-44D8-BBD7-CCE9431645EC}">
              <a14:shadowObscured xmlns:a14="http://schemas.microsoft.com/office/drawing/2010/main"/>
            </a:ext>
          </a:extLst>
        </p:spPr>
      </p:pic>
      <p:pic>
        <p:nvPicPr>
          <p:cNvPr id="6" name="Pilt 5" descr="19260218_art_8163 (Allikas: Uus Rajalane , nr. 1, lk 1 18.02.192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056" y="4136367"/>
            <a:ext cx="3666308" cy="2461260"/>
          </a:xfrm>
          <a:prstGeom prst="rect">
            <a:avLst/>
          </a:prstGeom>
          <a:noFill/>
          <a:ln>
            <a:noFill/>
          </a:ln>
        </p:spPr>
      </p:pic>
      <p:pic>
        <p:nvPicPr>
          <p:cNvPr id="7" name="Pilt 6" descr="19271103_art_8985 (Allikas: Uus Rajalane , nr. 42, lk 1 03.11.1927)"/>
          <p:cNvPicPr/>
          <p:nvPr/>
        </p:nvPicPr>
        <p:blipFill>
          <a:blip r:embed="rId4">
            <a:extLst>
              <a:ext uri="{28A0092B-C50C-407E-A947-70E740481C1C}">
                <a14:useLocalDpi xmlns:a14="http://schemas.microsoft.com/office/drawing/2010/main" val="0"/>
              </a:ext>
            </a:extLst>
          </a:blip>
          <a:srcRect/>
          <a:stretch>
            <a:fillRect/>
          </a:stretch>
        </p:blipFill>
        <p:spPr bwMode="auto">
          <a:xfrm>
            <a:off x="7704909" y="1854552"/>
            <a:ext cx="4487091" cy="1855470"/>
          </a:xfrm>
          <a:prstGeom prst="rect">
            <a:avLst/>
          </a:prstGeom>
          <a:noFill/>
          <a:ln>
            <a:noFill/>
          </a:ln>
        </p:spPr>
      </p:pic>
      <p:pic>
        <p:nvPicPr>
          <p:cNvPr id="8" name="Pilt 7" descr="C:\Users\toivo\AppData\Local\Microsoft\Windows\INetCache\Content.MSO\3ACD73C.tmp"/>
          <p:cNvPicPr/>
          <p:nvPr/>
        </p:nvPicPr>
        <p:blipFill>
          <a:blip r:embed="rId5">
            <a:extLst>
              <a:ext uri="{28A0092B-C50C-407E-A947-70E740481C1C}">
                <a14:useLocalDpi xmlns:a14="http://schemas.microsoft.com/office/drawing/2010/main" val="0"/>
              </a:ext>
            </a:extLst>
          </a:blip>
          <a:srcRect/>
          <a:stretch>
            <a:fillRect/>
          </a:stretch>
        </p:blipFill>
        <p:spPr bwMode="auto">
          <a:xfrm>
            <a:off x="5608319" y="2136322"/>
            <a:ext cx="1948029" cy="2609306"/>
          </a:xfrm>
          <a:prstGeom prst="rect">
            <a:avLst/>
          </a:prstGeom>
          <a:noFill/>
          <a:ln>
            <a:noFill/>
          </a:ln>
        </p:spPr>
      </p:pic>
      <p:sp>
        <p:nvSpPr>
          <p:cNvPr id="3" name="Ristkülik 2"/>
          <p:cNvSpPr/>
          <p:nvPr/>
        </p:nvSpPr>
        <p:spPr>
          <a:xfrm>
            <a:off x="5845039" y="5364481"/>
            <a:ext cx="1592948" cy="762709"/>
          </a:xfrm>
          <a:prstGeom prst="rect">
            <a:avLst/>
          </a:prstGeom>
        </p:spPr>
        <p:txBody>
          <a:bodyPr wrap="square">
            <a:spAutoFit/>
          </a:bodyPr>
          <a:lstStyle/>
          <a:p>
            <a:pPr algn="ctr">
              <a:lnSpc>
                <a:spcPct val="107000"/>
              </a:lnSpc>
              <a:spcAft>
                <a:spcPts val="800"/>
              </a:spcAft>
            </a:pPr>
            <a:r>
              <a:rPr lang="et-EE" b="1" dirty="0">
                <a:solidFill>
                  <a:srgbClr val="000000"/>
                </a:solidFill>
                <a:latin typeface="Agency FB" panose="020B0503020202020204" pitchFamily="34" charset="0"/>
                <a:ea typeface="Calibri" panose="020F0502020204030204" pitchFamily="34" charset="0"/>
                <a:cs typeface="Times New Roman" panose="02020603050405020304" pitchFamily="18" charset="0"/>
              </a:rPr>
              <a:t>Hugo Urm </a:t>
            </a:r>
          </a:p>
          <a:p>
            <a:pPr algn="ctr">
              <a:lnSpc>
                <a:spcPct val="107000"/>
              </a:lnSpc>
              <a:spcAft>
                <a:spcPts val="800"/>
              </a:spcAft>
            </a:pPr>
            <a:r>
              <a:rPr lang="et-EE" b="1" dirty="0">
                <a:solidFill>
                  <a:srgbClr val="000000"/>
                </a:solidFill>
                <a:latin typeface="Agency FB" panose="020B0503020202020204" pitchFamily="34" charset="0"/>
                <a:ea typeface="Calibri" panose="020F0502020204030204" pitchFamily="34" charset="0"/>
                <a:cs typeface="Times New Roman" panose="02020603050405020304" pitchFamily="18" charset="0"/>
              </a:rPr>
              <a:t>(1902-1987)</a:t>
            </a:r>
            <a:endParaRPr lang="et-EE" sz="1050" dirty="0">
              <a:effectLst/>
              <a:latin typeface="Agency FB" panose="020B05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746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267570" y="548639"/>
            <a:ext cx="5462670" cy="1445623"/>
          </a:xfrm>
        </p:spPr>
        <p:txBody>
          <a:bodyPr>
            <a:normAutofit fontScale="90000"/>
          </a:bodyPr>
          <a:lstStyle/>
          <a:p>
            <a:pPr algn="ctr"/>
            <a:r>
              <a:rPr lang="et-EE" sz="6000" b="1" dirty="0">
                <a:latin typeface="Algerian" panose="04020705040A02060702" pitchFamily="82" charset="0"/>
              </a:rPr>
              <a:t/>
            </a:r>
            <a:br>
              <a:rPr lang="et-EE" sz="6000" b="1" dirty="0">
                <a:latin typeface="Algerian" panose="04020705040A02060702" pitchFamily="82" charset="0"/>
              </a:rPr>
            </a:br>
            <a:r>
              <a:rPr lang="et-EE" sz="6000" b="1" dirty="0">
                <a:latin typeface="Algerian" panose="04020705040A02060702" pitchFamily="82" charset="0"/>
              </a:rPr>
              <a:t>„Lõuna-Eesti“ </a:t>
            </a:r>
            <a:br>
              <a:rPr lang="et-EE" sz="6000" b="1" dirty="0">
                <a:latin typeface="Algerian" panose="04020705040A02060702" pitchFamily="82" charset="0"/>
              </a:rPr>
            </a:br>
            <a:r>
              <a:rPr lang="et-EE" sz="4000" b="1" dirty="0">
                <a:latin typeface="Algerian" panose="04020705040A02060702" pitchFamily="82" charset="0"/>
              </a:rPr>
              <a:t>(1921-1940)</a:t>
            </a:r>
            <a:r>
              <a:rPr lang="et-EE" dirty="0"/>
              <a:t/>
            </a:r>
            <a:br>
              <a:rPr lang="et-EE" dirty="0"/>
            </a:br>
            <a:endParaRPr lang="et-EE" dirty="0"/>
          </a:p>
        </p:txBody>
      </p:sp>
      <p:pic>
        <p:nvPicPr>
          <p:cNvPr id="4" name="Sisu kohatäide 4" descr="19210919_org_103 (Allikas: Lõuna-Eesti , nr. 1, lk 1 19.09.1921)"/>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641027" y="417725"/>
            <a:ext cx="5259975" cy="1149531"/>
          </a:xfrm>
          <a:prstGeom prst="rect">
            <a:avLst/>
          </a:prstGeom>
          <a:noFill/>
          <a:ln>
            <a:noFill/>
          </a:ln>
        </p:spPr>
      </p:pic>
      <p:sp>
        <p:nvSpPr>
          <p:cNvPr id="5" name="Ristkülik 4"/>
          <p:cNvSpPr/>
          <p:nvPr/>
        </p:nvSpPr>
        <p:spPr>
          <a:xfrm>
            <a:off x="757647" y="2185852"/>
            <a:ext cx="6113416" cy="4247317"/>
          </a:xfrm>
          <a:prstGeom prst="rect">
            <a:avLst/>
          </a:prstGeom>
        </p:spPr>
        <p:txBody>
          <a:bodyPr wrap="square">
            <a:spAutoFit/>
          </a:bodyPr>
          <a:lstStyle/>
          <a:p>
            <a:r>
              <a:rPr lang="et-EE" dirty="0">
                <a:latin typeface="Agency FB" panose="020B0503020202020204" pitchFamily="34" charset="0"/>
              </a:rPr>
              <a:t>19. septembril 1921 „Rajalane“ muutis oma nime „Lõuna-Eestiks“, Leht ilmus algselt esmaspäeval ja neljapäeval. Toimetas Jaan </a:t>
            </a:r>
            <a:r>
              <a:rPr lang="et-EE" dirty="0" err="1">
                <a:latin typeface="Agency FB" panose="020B0503020202020204" pitchFamily="34" charset="0"/>
              </a:rPr>
              <a:t>Pommer</a:t>
            </a:r>
            <a:r>
              <a:rPr lang="et-EE" dirty="0">
                <a:latin typeface="Agency FB" panose="020B0503020202020204" pitchFamily="34" charset="0"/>
              </a:rPr>
              <a:t> (</a:t>
            </a:r>
            <a:r>
              <a:rPr lang="et-EE" dirty="0" err="1">
                <a:latin typeface="Agency FB" panose="020B0503020202020204" pitchFamily="34" charset="0"/>
              </a:rPr>
              <a:t>Raudma</a:t>
            </a:r>
            <a:r>
              <a:rPr lang="et-EE" dirty="0">
                <a:latin typeface="Agency FB" panose="020B0503020202020204" pitchFamily="34" charset="0"/>
              </a:rPr>
              <a:t>). Toimetus asus Moskva tänav 20a. Lehte trükiti trükikojas „</a:t>
            </a:r>
            <a:r>
              <a:rPr lang="et-EE" dirty="0" err="1">
                <a:latin typeface="Agency FB" panose="020B0503020202020204" pitchFamily="34" charset="0"/>
              </a:rPr>
              <a:t>Kultura</a:t>
            </a:r>
            <a:r>
              <a:rPr lang="et-EE" dirty="0">
                <a:latin typeface="Agency FB" panose="020B0503020202020204" pitchFamily="34" charset="0"/>
              </a:rPr>
              <a:t>“.</a:t>
            </a:r>
          </a:p>
          <a:p>
            <a:r>
              <a:rPr lang="et-EE" dirty="0">
                <a:latin typeface="Agency FB" panose="020B0503020202020204" pitchFamily="34" charset="0"/>
              </a:rPr>
              <a:t>1925. aasta augustis hakkas lehte välja andma Valga Panga direktor A. </a:t>
            </a:r>
            <a:r>
              <a:rPr lang="et-EE" dirty="0" err="1">
                <a:latin typeface="Agency FB" panose="020B0503020202020204" pitchFamily="34" charset="0"/>
              </a:rPr>
              <a:t>Kokkult</a:t>
            </a:r>
            <a:r>
              <a:rPr lang="et-EE" dirty="0">
                <a:latin typeface="Agency FB" panose="020B0503020202020204" pitchFamily="34" charset="0"/>
              </a:rPr>
              <a:t> ja trükiti Lepiku trükikojas. Vastutav toimetaja oli Jaan Hugo Kokk. </a:t>
            </a:r>
          </a:p>
          <a:p>
            <a:r>
              <a:rPr lang="et-EE" dirty="0">
                <a:latin typeface="Agency FB" panose="020B0503020202020204" pitchFamily="34" charset="0"/>
              </a:rPr>
              <a:t>1928. aasta aprillil läks leht KÜ „Postimees“ kätte ja kui varem ilmus leht 1-2 korda nädalas, siis hakkas ta nüüd ilmuma kolm korda nädalas.</a:t>
            </a:r>
          </a:p>
          <a:p>
            <a:r>
              <a:rPr lang="et-EE" dirty="0">
                <a:latin typeface="Agency FB" panose="020B0503020202020204" pitchFamily="34" charset="0"/>
              </a:rPr>
              <a:t>1935. aasta lõpus asus ajalehe “Lõuna-Eesti“ väljaandjaks Artur </a:t>
            </a:r>
            <a:r>
              <a:rPr lang="et-EE" dirty="0" err="1">
                <a:latin typeface="Agency FB" panose="020B0503020202020204" pitchFamily="34" charset="0"/>
              </a:rPr>
              <a:t>Taska</a:t>
            </a:r>
            <a:r>
              <a:rPr lang="et-EE" dirty="0">
                <a:latin typeface="Agency FB" panose="020B0503020202020204" pitchFamily="34" charset="0"/>
              </a:rPr>
              <a:t>, kes töötas veebruarini 1938.</a:t>
            </a:r>
          </a:p>
          <a:p>
            <a:r>
              <a:rPr lang="et-EE" dirty="0">
                <a:latin typeface="Agency FB" panose="020B0503020202020204" pitchFamily="34" charset="0"/>
              </a:rPr>
              <a:t>Lehe vastutavad toimetajad on olnud veel Herman </a:t>
            </a:r>
            <a:r>
              <a:rPr lang="et-EE" dirty="0" err="1">
                <a:latin typeface="Agency FB" panose="020B0503020202020204" pitchFamily="34" charset="0"/>
              </a:rPr>
              <a:t>Illison</a:t>
            </a:r>
            <a:r>
              <a:rPr lang="et-EE" dirty="0">
                <a:latin typeface="Agency FB" panose="020B0503020202020204" pitchFamily="34" charset="0"/>
              </a:rPr>
              <a:t> (Laanemäe), Harald Raudsepp, A. </a:t>
            </a:r>
            <a:r>
              <a:rPr lang="et-EE" dirty="0" err="1">
                <a:latin typeface="Agency FB" panose="020B0503020202020204" pitchFamily="34" charset="0"/>
              </a:rPr>
              <a:t>Meerits</a:t>
            </a:r>
            <a:r>
              <a:rPr lang="et-EE" dirty="0">
                <a:latin typeface="Agency FB" panose="020B0503020202020204" pitchFamily="34" charset="0"/>
              </a:rPr>
              <a:t>, J. </a:t>
            </a:r>
            <a:r>
              <a:rPr lang="et-EE" dirty="0" err="1">
                <a:latin typeface="Agency FB" panose="020B0503020202020204" pitchFamily="34" charset="0"/>
              </a:rPr>
              <a:t>Ratnik</a:t>
            </a:r>
            <a:r>
              <a:rPr lang="et-EE" dirty="0">
                <a:latin typeface="Agency FB" panose="020B0503020202020204" pitchFamily="34" charset="0"/>
              </a:rPr>
              <a:t> ja </a:t>
            </a:r>
            <a:r>
              <a:rPr lang="et-EE">
                <a:latin typeface="Agency FB" panose="020B0503020202020204" pitchFamily="34" charset="0"/>
              </a:rPr>
              <a:t>Leho Mõttus</a:t>
            </a:r>
            <a:r>
              <a:rPr lang="et-EE" dirty="0">
                <a:latin typeface="Agency FB" panose="020B0503020202020204" pitchFamily="34" charset="0"/>
              </a:rPr>
              <a:t>.</a:t>
            </a:r>
          </a:p>
          <a:p>
            <a:r>
              <a:rPr lang="et-EE" dirty="0">
                <a:latin typeface="Agency FB" panose="020B0503020202020204" pitchFamily="34" charset="0"/>
              </a:rPr>
              <a:t> </a:t>
            </a:r>
          </a:p>
          <a:p>
            <a:r>
              <a:rPr lang="et-EE" dirty="0">
                <a:latin typeface="Agency FB" panose="020B0503020202020204" pitchFamily="34" charset="0"/>
              </a:rPr>
              <a:t>Koos ajalehega „Lõuna-Eesti“ ilmus ka kuni kuus korda aastas värvitrükis pilkeleht „Helgid“ (1922-1927).  </a:t>
            </a:r>
          </a:p>
          <a:p>
            <a:r>
              <a:rPr lang="et-EE" dirty="0">
                <a:latin typeface="Agency FB" panose="020B0503020202020204" pitchFamily="34" charset="0"/>
              </a:rPr>
              <a:t>Leht ilmus „Lõuna-Eesti“ nime all 1940. aasta septembrikuuni.</a:t>
            </a:r>
          </a:p>
        </p:txBody>
      </p:sp>
      <p:pic>
        <p:nvPicPr>
          <p:cNvPr id="6" name="Sisu kohatäide 4" descr="Arthur Karl Kokkult, portreefoto"/>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362839" y="1645777"/>
            <a:ext cx="2435788" cy="3579222"/>
          </a:xfrm>
          <a:prstGeom prst="rect">
            <a:avLst/>
          </a:prstGeom>
          <a:noFill/>
          <a:ln>
            <a:noFill/>
          </a:ln>
        </p:spPr>
      </p:pic>
      <p:sp>
        <p:nvSpPr>
          <p:cNvPr id="3" name="Ristkülik 2"/>
          <p:cNvSpPr/>
          <p:nvPr/>
        </p:nvSpPr>
        <p:spPr>
          <a:xfrm flipH="1">
            <a:off x="8630193" y="5303520"/>
            <a:ext cx="2351314" cy="787652"/>
          </a:xfrm>
          <a:prstGeom prst="rect">
            <a:avLst/>
          </a:prstGeom>
        </p:spPr>
        <p:txBody>
          <a:bodyPr wrap="square">
            <a:spAutoFit/>
          </a:bodyPr>
          <a:lstStyle/>
          <a:p>
            <a:pPr algn="ctr">
              <a:lnSpc>
                <a:spcPct val="107000"/>
              </a:lnSpc>
              <a:spcAft>
                <a:spcPts val="800"/>
              </a:spcAft>
            </a:pPr>
            <a:r>
              <a:rPr lang="et-EE" b="1" dirty="0">
                <a:latin typeface="Agency FB" panose="020B0503020202020204" pitchFamily="34" charset="0"/>
                <a:ea typeface="Calibri" panose="020F0502020204030204" pitchFamily="34" charset="0"/>
                <a:cs typeface="Times New Roman" panose="02020603050405020304" pitchFamily="18" charset="0"/>
              </a:rPr>
              <a:t>Karl Artur </a:t>
            </a:r>
            <a:r>
              <a:rPr lang="et-EE" b="1" dirty="0" err="1">
                <a:latin typeface="Agency FB" panose="020B0503020202020204" pitchFamily="34" charset="0"/>
                <a:ea typeface="Calibri" panose="020F0502020204030204" pitchFamily="34" charset="0"/>
                <a:cs typeface="Times New Roman" panose="02020603050405020304" pitchFamily="18" charset="0"/>
              </a:rPr>
              <a:t>Kokkult</a:t>
            </a:r>
            <a:endParaRPr lang="et-EE" b="1" dirty="0">
              <a:latin typeface="Agency FB" panose="020B0503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t-EE" b="1" dirty="0">
                <a:latin typeface="Agency FB" panose="020B0503020202020204" pitchFamily="34" charset="0"/>
                <a:ea typeface="Calibri" panose="020F0502020204030204" pitchFamily="34" charset="0"/>
                <a:cs typeface="Times New Roman" panose="02020603050405020304" pitchFamily="18" charset="0"/>
              </a:rPr>
              <a:t>(1873-1942)</a:t>
            </a:r>
          </a:p>
        </p:txBody>
      </p:sp>
    </p:spTree>
    <p:extLst>
      <p:ext uri="{BB962C8B-B14F-4D97-AF65-F5344CB8AC3E}">
        <p14:creationId xmlns:p14="http://schemas.microsoft.com/office/powerpoint/2010/main" val="155809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5"/>
            <a:ext cx="10515600" cy="1071789"/>
          </a:xfrm>
        </p:spPr>
        <p:txBody>
          <a:bodyPr>
            <a:normAutofit fontScale="90000"/>
          </a:bodyPr>
          <a:lstStyle/>
          <a:p>
            <a:pPr algn="ctr"/>
            <a:r>
              <a:rPr lang="et-EE" sz="6700" dirty="0">
                <a:latin typeface="Algerian" panose="04020705040A02060702" pitchFamily="82" charset="0"/>
              </a:rPr>
              <a:t>„</a:t>
            </a:r>
            <a:r>
              <a:rPr lang="et-EE" sz="6700" b="1" dirty="0">
                <a:latin typeface="Algerian" panose="04020705040A02060702" pitchFamily="82" charset="0"/>
              </a:rPr>
              <a:t>Lõuna-Eesti“ </a:t>
            </a:r>
            <a:r>
              <a:rPr lang="et-EE" b="1" dirty="0">
                <a:latin typeface="Algerian" panose="04020705040A02060702" pitchFamily="82" charset="0"/>
              </a:rPr>
              <a:t/>
            </a:r>
            <a:br>
              <a:rPr lang="et-EE" b="1" dirty="0">
                <a:latin typeface="Algerian" panose="04020705040A02060702" pitchFamily="82" charset="0"/>
              </a:rPr>
            </a:br>
            <a:r>
              <a:rPr lang="et-EE" sz="3600" b="1" dirty="0">
                <a:latin typeface="Algerian" panose="04020705040A02060702" pitchFamily="82" charset="0"/>
              </a:rPr>
              <a:t>Väljaandjad / toimetajad</a:t>
            </a:r>
          </a:p>
        </p:txBody>
      </p:sp>
      <p:pic>
        <p:nvPicPr>
          <p:cNvPr id="4" name="Sisu kohatäide 4" descr="Jaan Raudma ← Pommer (1867 - d.) - Genealogy"/>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3145" y="1314995"/>
            <a:ext cx="2124889" cy="3378926"/>
          </a:xfrm>
          <a:prstGeom prst="rect">
            <a:avLst/>
          </a:prstGeom>
          <a:noFill/>
          <a:ln>
            <a:noFill/>
          </a:ln>
        </p:spPr>
      </p:pic>
      <p:sp>
        <p:nvSpPr>
          <p:cNvPr id="5" name="Ristkülik 4"/>
          <p:cNvSpPr/>
          <p:nvPr/>
        </p:nvSpPr>
        <p:spPr>
          <a:xfrm rot="10800000" flipV="1">
            <a:off x="505797" y="5157194"/>
            <a:ext cx="2163601" cy="646331"/>
          </a:xfrm>
          <a:prstGeom prst="rect">
            <a:avLst/>
          </a:prstGeom>
        </p:spPr>
        <p:txBody>
          <a:bodyPr wrap="square">
            <a:spAutoFit/>
          </a:bodyPr>
          <a:lstStyle/>
          <a:p>
            <a:pPr algn="ctr"/>
            <a:r>
              <a:rPr lang="et-EE" b="1" dirty="0">
                <a:latin typeface="Agency FB" panose="020B0503020202020204" pitchFamily="34" charset="0"/>
              </a:rPr>
              <a:t>Jaan </a:t>
            </a:r>
            <a:r>
              <a:rPr lang="et-EE" b="1" dirty="0" err="1">
                <a:latin typeface="Agency FB" panose="020B0503020202020204" pitchFamily="34" charset="0"/>
              </a:rPr>
              <a:t>Raudma</a:t>
            </a:r>
            <a:r>
              <a:rPr lang="et-EE" b="1" dirty="0">
                <a:latin typeface="Agency FB" panose="020B0503020202020204" pitchFamily="34" charset="0"/>
              </a:rPr>
              <a:t> (</a:t>
            </a:r>
            <a:r>
              <a:rPr lang="et-EE" b="1" dirty="0" err="1">
                <a:latin typeface="Agency FB" panose="020B0503020202020204" pitchFamily="34" charset="0"/>
              </a:rPr>
              <a:t>Pommer</a:t>
            </a:r>
            <a:r>
              <a:rPr lang="et-EE" b="1" dirty="0">
                <a:latin typeface="Agency FB" panose="020B0503020202020204" pitchFamily="34" charset="0"/>
              </a:rPr>
              <a:t>) </a:t>
            </a:r>
          </a:p>
          <a:p>
            <a:pPr algn="ctr"/>
            <a:r>
              <a:rPr lang="et-EE" b="1" dirty="0">
                <a:latin typeface="Agency FB" panose="020B0503020202020204" pitchFamily="34" charset="0"/>
              </a:rPr>
              <a:t>(1867-1950)</a:t>
            </a:r>
            <a:endParaRPr lang="et-EE" dirty="0">
              <a:latin typeface="Agency FB" panose="020B0503020202020204" pitchFamily="34" charset="0"/>
            </a:endParaRPr>
          </a:p>
        </p:txBody>
      </p:sp>
      <p:sp>
        <p:nvSpPr>
          <p:cNvPr id="7" name="Ristkülik 6"/>
          <p:cNvSpPr/>
          <p:nvPr/>
        </p:nvSpPr>
        <p:spPr>
          <a:xfrm rot="10800000" flipV="1">
            <a:off x="2987039" y="5521985"/>
            <a:ext cx="2569030" cy="369332"/>
          </a:xfrm>
          <a:prstGeom prst="rect">
            <a:avLst/>
          </a:prstGeom>
        </p:spPr>
        <p:txBody>
          <a:bodyPr wrap="square">
            <a:spAutoFit/>
          </a:bodyPr>
          <a:lstStyle/>
          <a:p>
            <a:pPr algn="ctr"/>
            <a:endParaRPr lang="et-EE" dirty="0">
              <a:latin typeface="Agency FB" panose="020B0503020202020204" pitchFamily="34" charset="0"/>
            </a:endParaRPr>
          </a:p>
        </p:txBody>
      </p:sp>
      <p:pic>
        <p:nvPicPr>
          <p:cNvPr id="8" name="Sisu kohatäide 4" descr="Taska, Artur - Eesti Entsüklopeedia"/>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674722" y="1864472"/>
            <a:ext cx="2493917" cy="3720280"/>
          </a:xfrm>
          <a:prstGeom prst="rect">
            <a:avLst/>
          </a:prstGeom>
          <a:noFill/>
          <a:ln>
            <a:noFill/>
          </a:ln>
        </p:spPr>
      </p:pic>
      <p:sp>
        <p:nvSpPr>
          <p:cNvPr id="9" name="Ristkülik 8"/>
          <p:cNvSpPr/>
          <p:nvPr/>
        </p:nvSpPr>
        <p:spPr>
          <a:xfrm rot="10800000" flipV="1">
            <a:off x="6200503" y="5584752"/>
            <a:ext cx="2211975" cy="646331"/>
          </a:xfrm>
          <a:prstGeom prst="rect">
            <a:avLst/>
          </a:prstGeom>
        </p:spPr>
        <p:txBody>
          <a:bodyPr wrap="square">
            <a:spAutoFit/>
          </a:bodyPr>
          <a:lstStyle/>
          <a:p>
            <a:pPr algn="just"/>
            <a:r>
              <a:rPr lang="et-EE" b="1" dirty="0"/>
              <a:t>Artur </a:t>
            </a:r>
            <a:r>
              <a:rPr lang="et-EE" b="1" dirty="0" err="1">
                <a:latin typeface="Agency FB" panose="020B0503020202020204" pitchFamily="34" charset="0"/>
              </a:rPr>
              <a:t>Taska</a:t>
            </a:r>
            <a:r>
              <a:rPr lang="et-EE" b="1" dirty="0"/>
              <a:t> </a:t>
            </a:r>
          </a:p>
          <a:p>
            <a:pPr algn="just"/>
            <a:r>
              <a:rPr lang="et-EE" b="1" dirty="0"/>
              <a:t>(1912-1994)</a:t>
            </a:r>
            <a:r>
              <a:rPr lang="et-EE" dirty="0"/>
              <a:t> </a:t>
            </a:r>
          </a:p>
        </p:txBody>
      </p:sp>
      <p:pic>
        <p:nvPicPr>
          <p:cNvPr id="10" name="Pilt 9" descr="Jaan Hugo Kokk"/>
          <p:cNvPicPr/>
          <p:nvPr/>
        </p:nvPicPr>
        <p:blipFill>
          <a:blip r:embed="rId4">
            <a:extLst>
              <a:ext uri="{28A0092B-C50C-407E-A947-70E740481C1C}">
                <a14:useLocalDpi xmlns:a14="http://schemas.microsoft.com/office/drawing/2010/main" val="0"/>
              </a:ext>
            </a:extLst>
          </a:blip>
          <a:srcRect/>
          <a:stretch>
            <a:fillRect/>
          </a:stretch>
        </p:blipFill>
        <p:spPr bwMode="auto">
          <a:xfrm>
            <a:off x="8757556" y="1759131"/>
            <a:ext cx="2781299" cy="3142003"/>
          </a:xfrm>
          <a:prstGeom prst="rect">
            <a:avLst/>
          </a:prstGeom>
          <a:noFill/>
          <a:ln>
            <a:noFill/>
          </a:ln>
        </p:spPr>
      </p:pic>
      <p:sp>
        <p:nvSpPr>
          <p:cNvPr id="11" name="Ristkülik 10"/>
          <p:cNvSpPr/>
          <p:nvPr/>
        </p:nvSpPr>
        <p:spPr>
          <a:xfrm flipH="1">
            <a:off x="9143999" y="5499565"/>
            <a:ext cx="2124889" cy="787652"/>
          </a:xfrm>
          <a:prstGeom prst="rect">
            <a:avLst/>
          </a:prstGeom>
        </p:spPr>
        <p:txBody>
          <a:bodyPr wrap="square">
            <a:spAutoFit/>
          </a:bodyPr>
          <a:lstStyle/>
          <a:p>
            <a:pPr algn="ctr">
              <a:lnSpc>
                <a:spcPct val="107000"/>
              </a:lnSpc>
              <a:spcAft>
                <a:spcPts val="800"/>
              </a:spcAft>
            </a:pPr>
            <a:r>
              <a:rPr lang="et-EE" b="1" dirty="0">
                <a:latin typeface="Agency FB" panose="020B0503020202020204" pitchFamily="34" charset="0"/>
                <a:ea typeface="Calibri" panose="020F0502020204030204" pitchFamily="34" charset="0"/>
                <a:cs typeface="Times New Roman" panose="02020603050405020304" pitchFamily="18" charset="0"/>
              </a:rPr>
              <a:t>Jaan Hugo Kokk </a:t>
            </a:r>
          </a:p>
          <a:p>
            <a:pPr algn="ctr">
              <a:lnSpc>
                <a:spcPct val="107000"/>
              </a:lnSpc>
              <a:spcAft>
                <a:spcPts val="800"/>
              </a:spcAft>
            </a:pPr>
            <a:r>
              <a:rPr lang="et-EE" b="1" dirty="0">
                <a:latin typeface="Agency FB" panose="020B0503020202020204" pitchFamily="34" charset="0"/>
                <a:ea typeface="Calibri" panose="020F0502020204030204" pitchFamily="34" charset="0"/>
                <a:cs typeface="Times New Roman" panose="02020603050405020304" pitchFamily="18" charset="0"/>
              </a:rPr>
              <a:t>(1903-1942)</a:t>
            </a:r>
            <a:endParaRPr lang="et-EE" sz="1050" dirty="0">
              <a:latin typeface="Agency FB" panose="020B0503020202020204" pitchFamily="34" charset="0"/>
              <a:ea typeface="Calibri" panose="020F0502020204030204" pitchFamily="34" charset="0"/>
              <a:cs typeface="Times New Roman" panose="02020603050405020304" pitchFamily="18" charset="0"/>
            </a:endParaRPr>
          </a:p>
        </p:txBody>
      </p:sp>
      <p:pic>
        <p:nvPicPr>
          <p:cNvPr id="12" name="Pilt 11" descr="http://eraf.org.ee/gfx/raudsepp_harald.jpg"/>
          <p:cNvPicPr/>
          <p:nvPr/>
        </p:nvPicPr>
        <p:blipFill>
          <a:blip r:embed="rId5">
            <a:extLst>
              <a:ext uri="{28A0092B-C50C-407E-A947-70E740481C1C}">
                <a14:useLocalDpi xmlns:a14="http://schemas.microsoft.com/office/drawing/2010/main" val="0"/>
              </a:ext>
            </a:extLst>
          </a:blip>
          <a:srcRect/>
          <a:stretch>
            <a:fillRect/>
          </a:stretch>
        </p:blipFill>
        <p:spPr bwMode="auto">
          <a:xfrm>
            <a:off x="3230880" y="1665378"/>
            <a:ext cx="2200003" cy="2863079"/>
          </a:xfrm>
          <a:prstGeom prst="rect">
            <a:avLst/>
          </a:prstGeom>
          <a:noFill/>
          <a:ln>
            <a:noFill/>
          </a:ln>
        </p:spPr>
      </p:pic>
      <p:sp>
        <p:nvSpPr>
          <p:cNvPr id="3" name="Ristkülik 2"/>
          <p:cNvSpPr/>
          <p:nvPr/>
        </p:nvSpPr>
        <p:spPr>
          <a:xfrm>
            <a:off x="3422469" y="4901134"/>
            <a:ext cx="1402080" cy="981423"/>
          </a:xfrm>
          <a:prstGeom prst="rect">
            <a:avLst/>
          </a:prstGeom>
        </p:spPr>
        <p:txBody>
          <a:bodyPr wrap="square">
            <a:spAutoFit/>
          </a:bodyPr>
          <a:lstStyle/>
          <a:p>
            <a:pPr algn="ctr">
              <a:lnSpc>
                <a:spcPct val="107000"/>
              </a:lnSpc>
              <a:spcAft>
                <a:spcPts val="800"/>
              </a:spcAft>
            </a:pPr>
            <a:r>
              <a:rPr lang="et-EE" b="1" dirty="0">
                <a:latin typeface="Agency FB" panose="020B0503020202020204" pitchFamily="34" charset="0"/>
                <a:ea typeface="Calibri" panose="020F0502020204030204" pitchFamily="34" charset="0"/>
                <a:cs typeface="Times New Roman" panose="02020603050405020304" pitchFamily="18" charset="0"/>
              </a:rPr>
              <a:t>Harald Raudsepp (1903-1995)</a:t>
            </a:r>
            <a:endParaRPr lang="et-EE" sz="1050" dirty="0">
              <a:effectLst/>
              <a:latin typeface="Agency FB" panose="020B05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0383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35430" y="609600"/>
            <a:ext cx="5573484" cy="2299062"/>
          </a:xfrm>
        </p:spPr>
        <p:txBody>
          <a:bodyPr>
            <a:normAutofit fontScale="90000"/>
          </a:bodyPr>
          <a:lstStyle/>
          <a:p>
            <a:pPr algn="ctr"/>
            <a:r>
              <a:rPr lang="et-EE" sz="4400" b="1" dirty="0">
                <a:latin typeface="Algerian" panose="04020705040A02060702" pitchFamily="82" charset="0"/>
              </a:rPr>
              <a:t>„</a:t>
            </a:r>
            <a:r>
              <a:rPr lang="et-EE" sz="4900" b="1" dirty="0">
                <a:latin typeface="Algerian" panose="04020705040A02060702" pitchFamily="82" charset="0"/>
              </a:rPr>
              <a:t>Valga Enamlane“  </a:t>
            </a:r>
            <a:br>
              <a:rPr lang="et-EE" sz="4900" b="1" dirty="0">
                <a:latin typeface="Algerian" panose="04020705040A02060702" pitchFamily="82" charset="0"/>
              </a:rPr>
            </a:br>
            <a:r>
              <a:rPr lang="et-EE" sz="2800" b="1" dirty="0">
                <a:latin typeface="Algerian" panose="04020705040A02060702" pitchFamily="82" charset="0"/>
              </a:rPr>
              <a:t>(1940), </a:t>
            </a:r>
            <a:r>
              <a:rPr lang="et-EE" sz="3600" b="1" dirty="0">
                <a:latin typeface="Algerian" panose="04020705040A02060702" pitchFamily="82" charset="0"/>
              </a:rPr>
              <a:t/>
            </a:r>
            <a:br>
              <a:rPr lang="et-EE" sz="3600" b="1" dirty="0">
                <a:latin typeface="Algerian" panose="04020705040A02060702" pitchFamily="82" charset="0"/>
              </a:rPr>
            </a:br>
            <a:r>
              <a:rPr lang="et-EE" sz="4900" b="1" dirty="0">
                <a:latin typeface="Algerian" panose="04020705040A02060702" pitchFamily="82" charset="0"/>
              </a:rPr>
              <a:t>„Valga Bolševik“</a:t>
            </a:r>
            <a:r>
              <a:rPr lang="et-EE" sz="3600" b="1" dirty="0">
                <a:latin typeface="Algerian" panose="04020705040A02060702" pitchFamily="82" charset="0"/>
              </a:rPr>
              <a:t/>
            </a:r>
            <a:br>
              <a:rPr lang="et-EE" sz="3600" b="1" dirty="0">
                <a:latin typeface="Algerian" panose="04020705040A02060702" pitchFamily="82" charset="0"/>
              </a:rPr>
            </a:br>
            <a:r>
              <a:rPr lang="et-EE" sz="2800" b="1" dirty="0">
                <a:latin typeface="Algerian" panose="04020705040A02060702" pitchFamily="82" charset="0"/>
              </a:rPr>
              <a:t>(1941)</a:t>
            </a:r>
            <a:endParaRPr lang="et-EE" sz="2000" dirty="0"/>
          </a:p>
        </p:txBody>
      </p:sp>
      <p:sp>
        <p:nvSpPr>
          <p:cNvPr id="4" name="Teksti kohatäide 3"/>
          <p:cNvSpPr>
            <a:spLocks noGrp="1"/>
          </p:cNvSpPr>
          <p:nvPr>
            <p:ph type="body" sz="half" idx="2"/>
          </p:nvPr>
        </p:nvSpPr>
        <p:spPr>
          <a:xfrm>
            <a:off x="748937" y="3056709"/>
            <a:ext cx="4606540" cy="3071406"/>
          </a:xfrm>
        </p:spPr>
        <p:txBody>
          <a:bodyPr>
            <a:normAutofit/>
          </a:bodyPr>
          <a:lstStyle/>
          <a:p>
            <a:r>
              <a:rPr lang="et-EE" sz="2000" dirty="0">
                <a:latin typeface="Agency FB" panose="020B0503020202020204" pitchFamily="34" charset="0"/>
              </a:rPr>
              <a:t>„Valga Enamlase“ esimene number ilmus 2. oktoobril 1940.</a:t>
            </a:r>
          </a:p>
          <a:p>
            <a:r>
              <a:rPr lang="et-EE" sz="2000" dirty="0">
                <a:latin typeface="Agency FB" panose="020B0503020202020204" pitchFamily="34" charset="0"/>
              </a:rPr>
              <a:t>Leht ilmus kolm korda nädalas. Vastutav toimetaja oli Leho Mõtus. Väljaandjaks oli Ajalehtede Kirjastus, trükiti Lepiku trükikojas, trükikojas „Võit“ ja „Kultuur“.</a:t>
            </a:r>
          </a:p>
          <a:p>
            <a:r>
              <a:rPr lang="et-EE" sz="2000" dirty="0">
                <a:latin typeface="Agency FB" panose="020B0503020202020204" pitchFamily="34" charset="0"/>
              </a:rPr>
              <a:t>Viimane number ilmus 30. detsembril 1940.</a:t>
            </a:r>
          </a:p>
          <a:p>
            <a:r>
              <a:rPr lang="et-EE" sz="2000" dirty="0">
                <a:latin typeface="Agency FB" panose="020B0503020202020204" pitchFamily="34" charset="0"/>
              </a:rPr>
              <a:t>Jätkas ilmumist pealkirjaga „Valga Bolševik“. Esimene number ilmus 3. jaanuari 1941 ja viimane 3. juulil 1941.</a:t>
            </a:r>
          </a:p>
          <a:p>
            <a:r>
              <a:rPr lang="et-EE" sz="2000" dirty="0">
                <a:latin typeface="Agency FB" panose="020B0503020202020204" pitchFamily="34" charset="0"/>
              </a:rPr>
              <a:t>Lehe toimetajaks oli Enn Kivi.</a:t>
            </a:r>
          </a:p>
          <a:p>
            <a:endParaRPr lang="et-EE" dirty="0"/>
          </a:p>
        </p:txBody>
      </p:sp>
      <p:pic>
        <p:nvPicPr>
          <p:cNvPr id="5" name="Sisu kohatäid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76263" y="148046"/>
            <a:ext cx="5336766" cy="1689463"/>
          </a:xfrm>
        </p:spPr>
      </p:pic>
      <p:pic>
        <p:nvPicPr>
          <p:cNvPr id="6" name="Sisu kohatäi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0183" y="1986615"/>
            <a:ext cx="5258639" cy="1766779"/>
          </a:xfrm>
          <a:prstGeom prst="rect">
            <a:avLst/>
          </a:prstGeom>
        </p:spPr>
      </p:pic>
      <p:pic>
        <p:nvPicPr>
          <p:cNvPr id="7" name="Pilt 6" descr="http://admin.entsyklopeedia.ee/Portreed%20Eesti%20teater/publicthumbs/Kivi,%20Enn%20(erakogu)_S.jpg"/>
          <p:cNvPicPr/>
          <p:nvPr/>
        </p:nvPicPr>
        <p:blipFill>
          <a:blip r:embed="rId4">
            <a:extLst>
              <a:ext uri="{28A0092B-C50C-407E-A947-70E740481C1C}">
                <a14:useLocalDpi xmlns:a14="http://schemas.microsoft.com/office/drawing/2010/main" val="0"/>
              </a:ext>
            </a:extLst>
          </a:blip>
          <a:srcRect/>
          <a:stretch>
            <a:fillRect/>
          </a:stretch>
        </p:blipFill>
        <p:spPr bwMode="auto">
          <a:xfrm>
            <a:off x="8914017" y="3902500"/>
            <a:ext cx="2250372" cy="2863764"/>
          </a:xfrm>
          <a:prstGeom prst="rect">
            <a:avLst/>
          </a:prstGeom>
          <a:noFill/>
          <a:ln>
            <a:noFill/>
          </a:ln>
        </p:spPr>
      </p:pic>
      <p:sp>
        <p:nvSpPr>
          <p:cNvPr id="3" name="Ristkülik 2"/>
          <p:cNvSpPr/>
          <p:nvPr/>
        </p:nvSpPr>
        <p:spPr>
          <a:xfrm>
            <a:off x="6550183" y="5577544"/>
            <a:ext cx="2891246" cy="363754"/>
          </a:xfrm>
          <a:prstGeom prst="rect">
            <a:avLst/>
          </a:prstGeom>
        </p:spPr>
        <p:txBody>
          <a:bodyPr wrap="square">
            <a:spAutoFit/>
          </a:bodyPr>
          <a:lstStyle/>
          <a:p>
            <a:pPr>
              <a:lnSpc>
                <a:spcPct val="107000"/>
              </a:lnSpc>
              <a:spcAft>
                <a:spcPts val="800"/>
              </a:spcAft>
            </a:pPr>
            <a:r>
              <a:rPr lang="et-EE" b="1" dirty="0">
                <a:latin typeface="Agency FB" panose="020B0503020202020204" pitchFamily="34" charset="0"/>
                <a:ea typeface="Calibri" panose="020F0502020204030204" pitchFamily="34" charset="0"/>
                <a:cs typeface="Times New Roman" panose="02020603050405020304" pitchFamily="18" charset="0"/>
              </a:rPr>
              <a:t>Enn Kivi (1917-1978)</a:t>
            </a:r>
            <a:endParaRPr lang="et-EE" sz="1050" dirty="0">
              <a:effectLst/>
              <a:latin typeface="Agency FB" panose="020B05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0766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pPr algn="ctr"/>
            <a:r>
              <a:rPr lang="et-EE" sz="6700" b="1" dirty="0">
                <a:latin typeface="Algerian" panose="04020705040A02060702" pitchFamily="82" charset="0"/>
              </a:rPr>
              <a:t>„Valga Teataja“ </a:t>
            </a:r>
            <a:r>
              <a:rPr lang="et-EE" sz="4900" b="1" dirty="0">
                <a:latin typeface="Algerian" panose="04020705040A02060702" pitchFamily="82" charset="0"/>
              </a:rPr>
              <a:t/>
            </a:r>
            <a:br>
              <a:rPr lang="et-EE" sz="4900" b="1" dirty="0">
                <a:latin typeface="Algerian" panose="04020705040A02060702" pitchFamily="82" charset="0"/>
              </a:rPr>
            </a:br>
            <a:r>
              <a:rPr lang="et-EE" sz="4000" b="1" dirty="0">
                <a:latin typeface="Algerian" panose="04020705040A02060702" pitchFamily="82" charset="0"/>
              </a:rPr>
              <a:t>(1941-1944)</a:t>
            </a:r>
            <a:endParaRPr lang="et-EE" sz="4000" dirty="0">
              <a:latin typeface="Algerian" panose="04020705040A02060702" pitchFamily="82" charset="0"/>
            </a:endParaRPr>
          </a:p>
        </p:txBody>
      </p:sp>
      <p:pic>
        <p:nvPicPr>
          <p:cNvPr id="4" name="Sisu kohatäide 4" descr="Valga Teataja Newspaper Archives, May 8, 1943, p. 1"/>
          <p:cNvPicPr>
            <a:picLocks noGrp="1"/>
          </p:cNvPicPr>
          <p:nvPr>
            <p:ph idx="1"/>
          </p:nvPr>
        </p:nvPicPr>
        <p:blipFill rotWithShape="1">
          <a:blip r:embed="rId2">
            <a:extLst>
              <a:ext uri="{28A0092B-C50C-407E-A947-70E740481C1C}">
                <a14:useLocalDpi xmlns:a14="http://schemas.microsoft.com/office/drawing/2010/main" val="0"/>
              </a:ext>
            </a:extLst>
          </a:blip>
          <a:srcRect t="-783" r="1250" b="78873"/>
          <a:stretch/>
        </p:blipFill>
        <p:spPr bwMode="auto">
          <a:xfrm>
            <a:off x="2368731" y="1835942"/>
            <a:ext cx="5808617" cy="1602377"/>
          </a:xfrm>
          <a:prstGeom prst="rect">
            <a:avLst/>
          </a:prstGeom>
          <a:noFill/>
          <a:ln>
            <a:noFill/>
          </a:ln>
          <a:extLst>
            <a:ext uri="{53640926-AAD7-44D8-BBD7-CCE9431645EC}">
              <a14:shadowObscured xmlns:a14="http://schemas.microsoft.com/office/drawing/2010/main"/>
            </a:ext>
          </a:extLst>
        </p:spPr>
      </p:pic>
      <p:sp>
        <p:nvSpPr>
          <p:cNvPr id="5" name="Ristkülik 4"/>
          <p:cNvSpPr/>
          <p:nvPr/>
        </p:nvSpPr>
        <p:spPr>
          <a:xfrm>
            <a:off x="1036320" y="4032068"/>
            <a:ext cx="7985760" cy="1200329"/>
          </a:xfrm>
          <a:prstGeom prst="rect">
            <a:avLst/>
          </a:prstGeom>
        </p:spPr>
        <p:txBody>
          <a:bodyPr wrap="square">
            <a:spAutoFit/>
          </a:bodyPr>
          <a:lstStyle/>
          <a:p>
            <a:r>
              <a:rPr lang="et-EE" dirty="0"/>
              <a:t>„</a:t>
            </a:r>
            <a:r>
              <a:rPr lang="et-EE" dirty="0">
                <a:latin typeface="Agency FB" panose="020B0503020202020204" pitchFamily="34" charset="0"/>
              </a:rPr>
              <a:t>Valga Teataja“ oli Saksa </a:t>
            </a:r>
            <a:r>
              <a:rPr lang="et-EE" dirty="0" err="1">
                <a:latin typeface="Agency FB" panose="020B0503020202020204" pitchFamily="34" charset="0"/>
              </a:rPr>
              <a:t>komandatuuri</a:t>
            </a:r>
            <a:r>
              <a:rPr lang="et-EE" dirty="0">
                <a:latin typeface="Agency FB" panose="020B0503020202020204" pitchFamily="34" charset="0"/>
              </a:rPr>
              <a:t> poolt käima pandud ajaleht. Leht ilmus teisipäeval, neljapäeval ja laupäeval. Toimetus asus Kesk tn 6. Peatoimetaja oli Ants </a:t>
            </a:r>
            <a:r>
              <a:rPr lang="et-EE" dirty="0" err="1">
                <a:latin typeface="Agency FB" panose="020B0503020202020204" pitchFamily="34" charset="0"/>
              </a:rPr>
              <a:t>Meerits</a:t>
            </a:r>
            <a:r>
              <a:rPr lang="et-EE" dirty="0">
                <a:latin typeface="Agency FB" panose="020B0503020202020204" pitchFamily="34" charset="0"/>
              </a:rPr>
              <a:t>. Väljaandjaks oli kirjastus Eesti Ajaleht ja trükiti Valgas </a:t>
            </a:r>
            <a:r>
              <a:rPr lang="et-EE" dirty="0" err="1">
                <a:latin typeface="Agency FB" panose="020B0503020202020204" pitchFamily="34" charset="0"/>
              </a:rPr>
              <a:t>Joh</a:t>
            </a:r>
            <a:r>
              <a:rPr lang="et-EE" dirty="0">
                <a:latin typeface="Agency FB" panose="020B0503020202020204" pitchFamily="34" charset="0"/>
              </a:rPr>
              <a:t>. Mesiteri ja O. Lepiku trükikojas.</a:t>
            </a:r>
          </a:p>
          <a:p>
            <a:r>
              <a:rPr lang="et-EE" dirty="0">
                <a:latin typeface="Agency FB" panose="020B0503020202020204" pitchFamily="34" charset="0"/>
              </a:rPr>
              <a:t>Osa teksti oli saksa keeles.</a:t>
            </a:r>
          </a:p>
        </p:txBody>
      </p:sp>
      <p:pic>
        <p:nvPicPr>
          <p:cNvPr id="6" name="Pilt 5" descr="https://photos.geni.com/p13/08/18/6e/cb/5344483a8709973c/hib98hun_medium.jpg"/>
          <p:cNvPicPr/>
          <p:nvPr/>
        </p:nvPicPr>
        <p:blipFill>
          <a:blip r:embed="rId3">
            <a:extLst>
              <a:ext uri="{28A0092B-C50C-407E-A947-70E740481C1C}">
                <a14:useLocalDpi xmlns:a14="http://schemas.microsoft.com/office/drawing/2010/main" val="0"/>
              </a:ext>
            </a:extLst>
          </a:blip>
          <a:srcRect/>
          <a:stretch>
            <a:fillRect/>
          </a:stretch>
        </p:blipFill>
        <p:spPr bwMode="auto">
          <a:xfrm>
            <a:off x="9518469" y="2355633"/>
            <a:ext cx="2081347" cy="2364413"/>
          </a:xfrm>
          <a:prstGeom prst="rect">
            <a:avLst/>
          </a:prstGeom>
          <a:noFill/>
          <a:ln>
            <a:noFill/>
          </a:ln>
        </p:spPr>
      </p:pic>
      <p:sp>
        <p:nvSpPr>
          <p:cNvPr id="3" name="Ristkülik 2"/>
          <p:cNvSpPr/>
          <p:nvPr/>
        </p:nvSpPr>
        <p:spPr>
          <a:xfrm rot="10800000" flipV="1">
            <a:off x="10023565" y="4945225"/>
            <a:ext cx="1698171" cy="679545"/>
          </a:xfrm>
          <a:prstGeom prst="rect">
            <a:avLst/>
          </a:prstGeom>
        </p:spPr>
        <p:txBody>
          <a:bodyPr wrap="square">
            <a:spAutoFit/>
          </a:bodyPr>
          <a:lstStyle/>
          <a:p>
            <a:pPr algn="ctr">
              <a:lnSpc>
                <a:spcPct val="106000"/>
              </a:lnSpc>
              <a:spcAft>
                <a:spcPts val="800"/>
              </a:spcAft>
            </a:pPr>
            <a:r>
              <a:rPr lang="et-EE"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Ants </a:t>
            </a:r>
            <a:r>
              <a:rPr lang="et-EE"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Meerits</a:t>
            </a:r>
            <a:r>
              <a:rPr lang="et-EE"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1903-1978</a:t>
            </a:r>
            <a:endParaRPr lang="et-EE"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4310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226423" y="346014"/>
            <a:ext cx="6453051" cy="1600200"/>
          </a:xfrm>
        </p:spPr>
        <p:txBody>
          <a:bodyPr>
            <a:normAutofit fontScale="90000"/>
          </a:bodyPr>
          <a:lstStyle/>
          <a:p>
            <a:pPr algn="ctr"/>
            <a:r>
              <a:rPr lang="et-EE" sz="6000" b="1" dirty="0">
                <a:latin typeface="Algerian" panose="04020705040A02060702" pitchFamily="82" charset="0"/>
              </a:rPr>
              <a:t>„Valgamaalane“ </a:t>
            </a:r>
            <a:br>
              <a:rPr lang="et-EE" sz="6000" b="1" dirty="0">
                <a:latin typeface="Algerian" panose="04020705040A02060702" pitchFamily="82" charset="0"/>
              </a:rPr>
            </a:br>
            <a:r>
              <a:rPr lang="et-EE" sz="2400" b="1" dirty="0">
                <a:latin typeface="Algerian" panose="04020705040A02060702" pitchFamily="82" charset="0"/>
              </a:rPr>
              <a:t>(1944-1950)</a:t>
            </a:r>
            <a:r>
              <a:rPr lang="et-EE" dirty="0"/>
              <a:t/>
            </a:r>
            <a:br>
              <a:rPr lang="et-EE" dirty="0"/>
            </a:br>
            <a:endParaRPr lang="et-EE" dirty="0"/>
          </a:p>
        </p:txBody>
      </p:sp>
      <p:pic>
        <p:nvPicPr>
          <p:cNvPr id="5" name="Sisu kohatäid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7520" y="346014"/>
            <a:ext cx="4998720" cy="2082451"/>
          </a:xfrm>
        </p:spPr>
      </p:pic>
      <p:sp>
        <p:nvSpPr>
          <p:cNvPr id="4" name="Teksti kohatäide 3"/>
          <p:cNvSpPr>
            <a:spLocks noGrp="1"/>
          </p:cNvSpPr>
          <p:nvPr>
            <p:ph type="body" sz="half" idx="2"/>
          </p:nvPr>
        </p:nvSpPr>
        <p:spPr>
          <a:xfrm>
            <a:off x="839788" y="2168434"/>
            <a:ext cx="5648098" cy="4423954"/>
          </a:xfrm>
        </p:spPr>
        <p:txBody>
          <a:bodyPr>
            <a:normAutofit/>
          </a:bodyPr>
          <a:lstStyle/>
          <a:p>
            <a:r>
              <a:rPr lang="et-EE" sz="2000" dirty="0">
                <a:latin typeface="Agency FB" panose="020B0503020202020204" pitchFamily="34" charset="0"/>
              </a:rPr>
              <a:t>6. novembrist 1944 kandis Valga maakonna ajaleht 6 aastat nime „Valgamaalane“.</a:t>
            </a:r>
          </a:p>
          <a:p>
            <a:r>
              <a:rPr lang="et-EE" sz="2000" dirty="0">
                <a:latin typeface="Agency FB" panose="020B0503020202020204" pitchFamily="34" charset="0"/>
              </a:rPr>
              <a:t>Leho Mõtus ja Luise Vaher (</a:t>
            </a:r>
            <a:r>
              <a:rPr lang="et-EE" sz="2000" dirty="0" err="1">
                <a:latin typeface="Agency FB" panose="020B0503020202020204" pitchFamily="34" charset="0"/>
              </a:rPr>
              <a:t>Kapstas</a:t>
            </a:r>
            <a:r>
              <a:rPr lang="et-EE" sz="2000" dirty="0">
                <a:latin typeface="Agency FB" panose="020B0503020202020204" pitchFamily="34" charset="0"/>
              </a:rPr>
              <a:t>) tegid valmis kahele leheküljele mahtunud esimesed lehenumbrid. Leho Mõtus sai surma, Luise Vaher läks manala teele hilisema kirjanikuna.</a:t>
            </a:r>
          </a:p>
          <a:p>
            <a:r>
              <a:rPr lang="et-EE" sz="2000" dirty="0">
                <a:latin typeface="Agency FB" panose="020B0503020202020204" pitchFamily="34" charset="0"/>
              </a:rPr>
              <a:t>Ajalehe ladumine toimus käsitsi ja trükipressi lükati lihaste jõul. Ajalehte toimetas toimetuse kolleegium. Lehe vastutav toimetaja aastatel 1944-1950 oli Luise Vaher.</a:t>
            </a:r>
          </a:p>
          <a:p>
            <a:r>
              <a:rPr lang="et-EE" sz="2000" dirty="0">
                <a:latin typeface="Agency FB" panose="020B0503020202020204" pitchFamily="34" charset="0"/>
              </a:rPr>
              <a:t>Leht ilmus sagedusega 3 korda nädalas ja </a:t>
            </a:r>
            <a:r>
              <a:rPr lang="et-EE" sz="2000" dirty="0" smtClean="0">
                <a:latin typeface="Agency FB" panose="020B0503020202020204" pitchFamily="34" charset="0"/>
              </a:rPr>
              <a:t>1944. </a:t>
            </a:r>
            <a:r>
              <a:rPr lang="et-EE" sz="2000" dirty="0">
                <a:latin typeface="Agency FB" panose="020B0503020202020204" pitchFamily="34" charset="0"/>
              </a:rPr>
              <a:t>aastal 1-2 korda nädalas. Trükiti trükikojas Valgatrükk.</a:t>
            </a:r>
          </a:p>
          <a:p>
            <a:r>
              <a:rPr lang="et-EE" sz="2000" dirty="0">
                <a:latin typeface="Agency FB" panose="020B0503020202020204" pitchFamily="34" charset="0"/>
              </a:rPr>
              <a:t>„Valgamaalase“ viimane number  ilmus 4. novembril 1950. Leht jätkas ilmumist nimega „Valga Bolševik“. Maakond oli asendatud rajooniga ja lehest sai rajoonileht.</a:t>
            </a:r>
          </a:p>
          <a:p>
            <a:endParaRPr lang="et-EE" dirty="0"/>
          </a:p>
        </p:txBody>
      </p:sp>
      <p:pic>
        <p:nvPicPr>
          <p:cNvPr id="6" name="Pilt 5" descr="Kujutiste tulemus päringule luise vah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652" y="2708299"/>
            <a:ext cx="3519897" cy="2714898"/>
          </a:xfrm>
          <a:prstGeom prst="rect">
            <a:avLst/>
          </a:prstGeom>
          <a:noFill/>
          <a:ln>
            <a:noFill/>
          </a:ln>
        </p:spPr>
      </p:pic>
      <p:sp>
        <p:nvSpPr>
          <p:cNvPr id="7" name="Ristkülik 6"/>
          <p:cNvSpPr/>
          <p:nvPr/>
        </p:nvSpPr>
        <p:spPr>
          <a:xfrm rot="10800000" flipV="1">
            <a:off x="7881257" y="5423197"/>
            <a:ext cx="2342606" cy="787652"/>
          </a:xfrm>
          <a:prstGeom prst="rect">
            <a:avLst/>
          </a:prstGeom>
        </p:spPr>
        <p:txBody>
          <a:bodyPr wrap="square">
            <a:spAutoFit/>
          </a:bodyPr>
          <a:lstStyle/>
          <a:p>
            <a:pPr algn="ctr">
              <a:lnSpc>
                <a:spcPct val="107000"/>
              </a:lnSpc>
              <a:spcAft>
                <a:spcPts val="800"/>
              </a:spcAft>
            </a:pPr>
            <a:r>
              <a:rPr lang="et-EE" b="1" dirty="0">
                <a:latin typeface="Agency FB" panose="020B0503020202020204" pitchFamily="34" charset="0"/>
                <a:ea typeface="Calibri" panose="020F0502020204030204" pitchFamily="34" charset="0"/>
                <a:cs typeface="Times New Roman" panose="02020603050405020304" pitchFamily="18" charset="0"/>
              </a:rPr>
              <a:t>Luise Vaher </a:t>
            </a:r>
          </a:p>
          <a:p>
            <a:pPr algn="ctr">
              <a:lnSpc>
                <a:spcPct val="107000"/>
              </a:lnSpc>
              <a:spcAft>
                <a:spcPts val="800"/>
              </a:spcAft>
            </a:pPr>
            <a:r>
              <a:rPr lang="et-EE" b="1" dirty="0">
                <a:latin typeface="Agency FB" panose="020B0503020202020204" pitchFamily="34" charset="0"/>
                <a:ea typeface="Calibri" panose="020F0502020204030204" pitchFamily="34" charset="0"/>
                <a:cs typeface="Times New Roman" panose="02020603050405020304" pitchFamily="18" charset="0"/>
              </a:rPr>
              <a:t>(1912-1992)</a:t>
            </a:r>
            <a:endParaRPr lang="et-EE" sz="1050" dirty="0">
              <a:effectLst/>
              <a:latin typeface="Agency FB" panose="020B05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9602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pPr algn="ctr"/>
            <a:r>
              <a:rPr lang="et-EE" b="1" dirty="0">
                <a:latin typeface="Algerian" panose="04020705040A02060702" pitchFamily="82" charset="0"/>
              </a:rPr>
              <a:t>Valga Rajoonileht</a:t>
            </a:r>
            <a:br>
              <a:rPr lang="et-EE" b="1" dirty="0">
                <a:latin typeface="Algerian" panose="04020705040A02060702" pitchFamily="82" charset="0"/>
              </a:rPr>
            </a:br>
            <a:r>
              <a:rPr lang="et-EE" b="1" dirty="0">
                <a:latin typeface="Algerian" panose="04020705040A02060702" pitchFamily="82" charset="0"/>
              </a:rPr>
              <a:t>nõukogude korra ajal</a:t>
            </a:r>
          </a:p>
        </p:txBody>
      </p:sp>
      <p:sp>
        <p:nvSpPr>
          <p:cNvPr id="3" name="Sisu kohatäide 2"/>
          <p:cNvSpPr>
            <a:spLocks noGrp="1"/>
          </p:cNvSpPr>
          <p:nvPr>
            <p:ph idx="1"/>
          </p:nvPr>
        </p:nvSpPr>
        <p:spPr>
          <a:xfrm>
            <a:off x="766354" y="2151016"/>
            <a:ext cx="4064727" cy="3552321"/>
          </a:xfrm>
        </p:spPr>
        <p:txBody>
          <a:bodyPr>
            <a:normAutofit fontScale="92500" lnSpcReduction="10000"/>
          </a:bodyPr>
          <a:lstStyle/>
          <a:p>
            <a:pPr marL="0" indent="0">
              <a:buNone/>
            </a:pPr>
            <a:r>
              <a:rPr lang="et-EE" sz="2000" dirty="0">
                <a:latin typeface="Agency FB" panose="020B0503020202020204" pitchFamily="34" charset="0"/>
              </a:rPr>
              <a:t>1950. aastal sai Valga maakonnast Valga rajoon ja rajoonilehe nimeks oli „Valga Bolševik“. </a:t>
            </a:r>
          </a:p>
          <a:p>
            <a:pPr marL="0" indent="0">
              <a:buNone/>
            </a:pPr>
            <a:r>
              <a:rPr lang="et-EE" sz="2000" dirty="0">
                <a:latin typeface="Agency FB" panose="020B0503020202020204" pitchFamily="34" charset="0"/>
              </a:rPr>
              <a:t>1952-1962 ilmus rajoonileht nimega „Valga Komminist“.</a:t>
            </a:r>
          </a:p>
          <a:p>
            <a:pPr marL="0" indent="0">
              <a:buNone/>
            </a:pPr>
            <a:r>
              <a:rPr lang="et-EE" sz="2000" dirty="0">
                <a:latin typeface="Agency FB" panose="020B0503020202020204" pitchFamily="34" charset="0"/>
              </a:rPr>
              <a:t>1960. aastal ilmus lehe lisa „Meie Sport“.</a:t>
            </a:r>
            <a:endParaRPr lang="et-EE" sz="2000" u="sng" baseline="30000" dirty="0">
              <a:latin typeface="Agency FB" panose="020B0503020202020204" pitchFamily="34" charset="0"/>
            </a:endParaRPr>
          </a:p>
          <a:p>
            <a:pPr marL="0" indent="0">
              <a:buNone/>
            </a:pPr>
            <a:r>
              <a:rPr lang="et-EE" sz="2000" dirty="0">
                <a:latin typeface="Agency FB" panose="020B0503020202020204" pitchFamily="34" charset="0"/>
              </a:rPr>
              <a:t>Aastal 1963 oli uus nimemuutus. Leht sai nimeks „Kommunist“.</a:t>
            </a:r>
          </a:p>
          <a:p>
            <a:pPr marL="0" indent="0">
              <a:buNone/>
            </a:pPr>
            <a:r>
              <a:rPr lang="et-EE" sz="2000" dirty="0">
                <a:latin typeface="Agency FB" panose="020B0503020202020204" pitchFamily="34" charset="0"/>
              </a:rPr>
              <a:t>Rajoonileht ilmus kolmel korral nädalas – teisipäeval, neljapäeval ja laupäeval.</a:t>
            </a:r>
          </a:p>
          <a:p>
            <a:pPr marL="0" indent="0">
              <a:buNone/>
            </a:pPr>
            <a:r>
              <a:rPr lang="et-EE" sz="2000" dirty="0">
                <a:latin typeface="Agency FB" panose="020B0503020202020204" pitchFamily="34" charset="0"/>
              </a:rPr>
              <a:t>Ajavahemikul 1951-1956 toimetasid rajoonilehte U. Veeperv, V. Jääger, A. Pill, K. </a:t>
            </a:r>
            <a:r>
              <a:rPr lang="et-EE" sz="2000" dirty="0" err="1">
                <a:latin typeface="Agency FB" panose="020B0503020202020204" pitchFamily="34" charset="0"/>
              </a:rPr>
              <a:t>Vilpart</a:t>
            </a:r>
            <a:r>
              <a:rPr lang="et-EE" sz="2000" dirty="0">
                <a:latin typeface="Agency FB" panose="020B0503020202020204" pitchFamily="34" charset="0"/>
              </a:rPr>
              <a:t>, A. </a:t>
            </a:r>
            <a:r>
              <a:rPr lang="et-EE" sz="2000" dirty="0" err="1">
                <a:latin typeface="Agency FB" panose="020B0503020202020204" pitchFamily="34" charset="0"/>
              </a:rPr>
              <a:t>Silaste</a:t>
            </a:r>
            <a:r>
              <a:rPr lang="et-EE" sz="2000" dirty="0">
                <a:latin typeface="Agency FB" panose="020B0503020202020204" pitchFamily="34" charset="0"/>
              </a:rPr>
              <a:t>. V. </a:t>
            </a:r>
            <a:r>
              <a:rPr lang="et-EE" sz="2000" dirty="0" err="1">
                <a:latin typeface="Agency FB" panose="020B0503020202020204" pitchFamily="34" charset="0"/>
              </a:rPr>
              <a:t>Seesmaa</a:t>
            </a:r>
            <a:r>
              <a:rPr lang="et-EE" sz="2000" dirty="0">
                <a:latin typeface="Agency FB" panose="020B0503020202020204" pitchFamily="34" charset="0"/>
              </a:rPr>
              <a:t>, A. Pill ja E. </a:t>
            </a:r>
            <a:r>
              <a:rPr lang="et-EE" sz="2000" dirty="0" err="1">
                <a:latin typeface="Agency FB" panose="020B0503020202020204" pitchFamily="34" charset="0"/>
              </a:rPr>
              <a:t>Adami</a:t>
            </a:r>
            <a:r>
              <a:rPr lang="et-EE" sz="2000" dirty="0">
                <a:latin typeface="Agency FB" panose="020B0503020202020204" pitchFamily="34" charset="0"/>
              </a:rPr>
              <a:t>.</a:t>
            </a:r>
          </a:p>
          <a:p>
            <a:pPr marL="0" indent="0">
              <a:buNone/>
            </a:pPr>
            <a:endParaRPr lang="et-EE" sz="2000" dirty="0">
              <a:latin typeface="Agency FB" panose="020B0503020202020204" pitchFamily="34" charset="0"/>
            </a:endParaRPr>
          </a:p>
        </p:txBody>
      </p:sp>
      <p:sp>
        <p:nvSpPr>
          <p:cNvPr id="6" name="Ristkülik 5"/>
          <p:cNvSpPr/>
          <p:nvPr/>
        </p:nvSpPr>
        <p:spPr>
          <a:xfrm rot="10800000" flipV="1">
            <a:off x="5381897" y="1880008"/>
            <a:ext cx="1349826" cy="923330"/>
          </a:xfrm>
          <a:prstGeom prst="rect">
            <a:avLst/>
          </a:prstGeom>
        </p:spPr>
        <p:txBody>
          <a:bodyPr wrap="square">
            <a:spAutoFit/>
          </a:bodyPr>
          <a:lstStyle/>
          <a:p>
            <a:r>
              <a:rPr lang="et-EE" b="1" dirty="0">
                <a:latin typeface="Agency FB" panose="020B0503020202020204" pitchFamily="34" charset="0"/>
              </a:rPr>
              <a:t>„Valga Bolševik“    (1950-1952)</a:t>
            </a:r>
            <a:endParaRPr lang="et-EE" dirty="0">
              <a:latin typeface="Agency FB" panose="020B0503020202020204" pitchFamily="34" charset="0"/>
            </a:endParaRPr>
          </a:p>
        </p:txBody>
      </p:sp>
      <p:sp>
        <p:nvSpPr>
          <p:cNvPr id="7" name="Ristkülik 6"/>
          <p:cNvSpPr/>
          <p:nvPr/>
        </p:nvSpPr>
        <p:spPr>
          <a:xfrm rot="10800000" flipV="1">
            <a:off x="5085806" y="3636243"/>
            <a:ext cx="3021874" cy="369332"/>
          </a:xfrm>
          <a:prstGeom prst="rect">
            <a:avLst/>
          </a:prstGeom>
        </p:spPr>
        <p:txBody>
          <a:bodyPr wrap="square">
            <a:spAutoFit/>
          </a:bodyPr>
          <a:lstStyle/>
          <a:p>
            <a:r>
              <a:rPr lang="et-EE" b="1" dirty="0">
                <a:latin typeface="Agency FB" panose="020B0503020202020204" pitchFamily="34" charset="0"/>
              </a:rPr>
              <a:t>     „Valga Kommunist“ (1952-1962)</a:t>
            </a:r>
            <a:endParaRPr lang="et-EE" dirty="0">
              <a:latin typeface="Agency FB" panose="020B0503020202020204" pitchFamily="34" charset="0"/>
            </a:endParaRPr>
          </a:p>
        </p:txBody>
      </p:sp>
      <p:sp>
        <p:nvSpPr>
          <p:cNvPr id="8" name="Ristkülik 7"/>
          <p:cNvSpPr/>
          <p:nvPr/>
        </p:nvSpPr>
        <p:spPr>
          <a:xfrm flipH="1">
            <a:off x="4902926" y="5383328"/>
            <a:ext cx="1236616" cy="646331"/>
          </a:xfrm>
          <a:prstGeom prst="rect">
            <a:avLst/>
          </a:prstGeom>
        </p:spPr>
        <p:txBody>
          <a:bodyPr wrap="square">
            <a:spAutoFit/>
          </a:bodyPr>
          <a:lstStyle/>
          <a:p>
            <a:r>
              <a:rPr lang="et-EE" b="1" dirty="0">
                <a:latin typeface="Agency FB" panose="020B0503020202020204" pitchFamily="34" charset="0"/>
              </a:rPr>
              <a:t>„Kommunist“ (1963-1988)</a:t>
            </a:r>
            <a:endParaRPr lang="et-EE" dirty="0">
              <a:latin typeface="Agency FB" panose="020B0503020202020204" pitchFamily="34" charset="0"/>
            </a:endParaRPr>
          </a:p>
        </p:txBody>
      </p:sp>
      <p:pic>
        <p:nvPicPr>
          <p:cNvPr id="10" name="Sisu kohatäi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7817" y="1690687"/>
            <a:ext cx="4946469" cy="1844046"/>
          </a:xfrm>
          <a:prstGeom prst="rect">
            <a:avLst/>
          </a:prstGeom>
        </p:spPr>
      </p:pic>
      <p:pic>
        <p:nvPicPr>
          <p:cNvPr id="11" name="Sisu kohatäi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7680" y="3636242"/>
            <a:ext cx="3770811" cy="1824475"/>
          </a:xfrm>
          <a:prstGeom prst="rect">
            <a:avLst/>
          </a:prstGeom>
        </p:spPr>
      </p:pic>
      <p:pic>
        <p:nvPicPr>
          <p:cNvPr id="12" name="Sisu kohatäide 4" descr="http://photos1.blogger.com/x/blogger/50/1885/1600/570377/Kommunist.jp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370857" y="5220935"/>
            <a:ext cx="5694874" cy="1476801"/>
          </a:xfrm>
          <a:prstGeom prst="rect">
            <a:avLst/>
          </a:prstGeom>
          <a:noFill/>
          <a:ln>
            <a:noFill/>
          </a:ln>
        </p:spPr>
      </p:pic>
    </p:spTree>
    <p:extLst>
      <p:ext uri="{BB962C8B-B14F-4D97-AF65-F5344CB8AC3E}">
        <p14:creationId xmlns:p14="http://schemas.microsoft.com/office/powerpoint/2010/main" val="3851397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6"/>
            <a:ext cx="10515600" cy="906326"/>
          </a:xfrm>
        </p:spPr>
        <p:txBody>
          <a:bodyPr/>
          <a:lstStyle/>
          <a:p>
            <a:pPr algn="ctr"/>
            <a:r>
              <a:rPr lang="et-EE" b="1" dirty="0">
                <a:latin typeface="Algerian" panose="04020705040A02060702" pitchFamily="82" charset="0"/>
              </a:rPr>
              <a:t>Rajoonilehe toimetajad</a:t>
            </a:r>
          </a:p>
        </p:txBody>
      </p:sp>
      <p:pic>
        <p:nvPicPr>
          <p:cNvPr id="4" name="Sisu kohatäide 3" descr="Kujutiste tulemus päringule oliver uib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24237" y="1454333"/>
            <a:ext cx="1940289" cy="3039290"/>
          </a:xfrm>
          <a:prstGeom prst="rect">
            <a:avLst/>
          </a:prstGeom>
          <a:noFill/>
          <a:ln>
            <a:noFill/>
          </a:ln>
        </p:spPr>
      </p:pic>
      <p:sp>
        <p:nvSpPr>
          <p:cNvPr id="5" name="Ristkülik 4"/>
          <p:cNvSpPr/>
          <p:nvPr/>
        </p:nvSpPr>
        <p:spPr>
          <a:xfrm>
            <a:off x="2769326" y="1271452"/>
            <a:ext cx="2847701" cy="3895554"/>
          </a:xfrm>
          <a:prstGeom prst="rect">
            <a:avLst/>
          </a:prstGeom>
        </p:spPr>
        <p:txBody>
          <a:bodyPr wrap="square">
            <a:spAutoFit/>
          </a:bodyPr>
          <a:lstStyle/>
          <a:p>
            <a:pPr>
              <a:lnSpc>
                <a:spcPct val="106000"/>
              </a:lnSpc>
              <a:spcAft>
                <a:spcPts val="800"/>
              </a:spcAft>
            </a:pPr>
            <a:r>
              <a:rPr lang="et-EE" b="1" dirty="0">
                <a:latin typeface="Agency FB" panose="020B0503020202020204" pitchFamily="34" charset="0"/>
                <a:ea typeface="Calibri" panose="020F0502020204030204" pitchFamily="34" charset="0"/>
                <a:cs typeface="Times New Roman" panose="02020603050405020304" pitchFamily="18" charset="0"/>
              </a:rPr>
              <a:t>Oliver Uibo </a:t>
            </a:r>
            <a:r>
              <a:rPr lang="et-EE" dirty="0">
                <a:latin typeface="Agency FB" panose="020B0503020202020204" pitchFamily="34" charset="0"/>
                <a:ea typeface="Calibri" panose="020F0502020204030204" pitchFamily="34" charset="0"/>
                <a:cs typeface="Times New Roman" panose="02020603050405020304" pitchFamily="18" charset="0"/>
              </a:rPr>
              <a:t>sündis Põlvamaal </a:t>
            </a:r>
            <a:r>
              <a:rPr lang="et-EE" dirty="0" err="1">
                <a:latin typeface="Agency FB" panose="020B0503020202020204" pitchFamily="34" charset="0"/>
                <a:ea typeface="Calibri" panose="020F0502020204030204" pitchFamily="34" charset="0"/>
                <a:cs typeface="Times New Roman" panose="02020603050405020304" pitchFamily="18" charset="0"/>
              </a:rPr>
              <a:t>Aiaste</a:t>
            </a:r>
            <a:r>
              <a:rPr lang="et-EE" dirty="0">
                <a:latin typeface="Agency FB" panose="020B0503020202020204" pitchFamily="34" charset="0"/>
                <a:ea typeface="Calibri" panose="020F0502020204030204" pitchFamily="34" charset="0"/>
                <a:cs typeface="Times New Roman" panose="02020603050405020304" pitchFamily="18" charset="0"/>
              </a:rPr>
              <a:t> külas 1925. aastal. Kooliteed alustas Valgjärve koolis. Lõpetas Tartu töölisnoorte keskkooli ja ÜLKNÜ Keskkomitee kooli kiitusega. Suunati tööle Valga rajoonilehe toimetusse.</a:t>
            </a:r>
            <a:endParaRPr lang="et-EE" sz="1600" dirty="0">
              <a:latin typeface="Agency FB" panose="020B0503020202020204" pitchFamily="34" charset="0"/>
              <a:ea typeface="Calibri" panose="020F0502020204030204" pitchFamily="34" charset="0"/>
              <a:cs typeface="Times New Roman" panose="02020603050405020304" pitchFamily="18" charset="0"/>
            </a:endParaRPr>
          </a:p>
          <a:p>
            <a:r>
              <a:rPr lang="et-EE" dirty="0">
                <a:latin typeface="Agency FB" panose="020B0503020202020204" pitchFamily="34" charset="0"/>
                <a:ea typeface="Calibri" panose="020F0502020204030204" pitchFamily="34" charset="0"/>
              </a:rPr>
              <a:t>1956. </a:t>
            </a:r>
            <a:r>
              <a:rPr lang="et-EE" dirty="0" smtClean="0">
                <a:latin typeface="Agency FB" panose="020B0503020202020204" pitchFamily="34" charset="0"/>
                <a:ea typeface="Calibri" panose="020F0502020204030204" pitchFamily="34" charset="0"/>
              </a:rPr>
              <a:t>aastal </a:t>
            </a:r>
            <a:r>
              <a:rPr lang="et-EE" dirty="0">
                <a:latin typeface="Agency FB" panose="020B0503020202020204" pitchFamily="34" charset="0"/>
                <a:ea typeface="Calibri" panose="020F0502020204030204" pitchFamily="34" charset="0"/>
              </a:rPr>
              <a:t>oli „Valga Kommunisti“  toimetaja ja aastatel </a:t>
            </a:r>
            <a:r>
              <a:rPr lang="et-EE" b="1" dirty="0">
                <a:latin typeface="Agency FB" panose="020B0503020202020204" pitchFamily="34" charset="0"/>
                <a:ea typeface="Calibri" panose="020F0502020204030204" pitchFamily="34" charset="0"/>
              </a:rPr>
              <a:t>1957-1985 rajoonilehe</a:t>
            </a:r>
            <a:r>
              <a:rPr lang="et-EE" dirty="0">
                <a:latin typeface="Agency FB" panose="020B0503020202020204" pitchFamily="34" charset="0"/>
                <a:ea typeface="Calibri" panose="020F0502020204030204" pitchFamily="34" charset="0"/>
              </a:rPr>
              <a:t> </a:t>
            </a:r>
            <a:r>
              <a:rPr lang="et-EE" dirty="0" smtClean="0">
                <a:latin typeface="Agency FB" panose="020B0503020202020204" pitchFamily="34" charset="0"/>
                <a:ea typeface="Calibri" panose="020F0502020204030204" pitchFamily="34" charset="0"/>
              </a:rPr>
              <a:t>peatoimetaja. Peatoimetajana </a:t>
            </a:r>
            <a:r>
              <a:rPr lang="et-EE" dirty="0">
                <a:latin typeface="Agency FB" panose="020B0503020202020204" pitchFamily="34" charset="0"/>
                <a:ea typeface="Calibri" panose="020F0502020204030204" pitchFamily="34" charset="0"/>
              </a:rPr>
              <a:t>töötades oskas ta leida inimesi, kellega koos ajalehte teha. Hea huumorimeel oli see, millega ta kollektiivi koos hoidis.</a:t>
            </a:r>
            <a:endParaRPr lang="et-EE" dirty="0">
              <a:latin typeface="Agency FB" panose="020B0503020202020204" pitchFamily="34" charset="0"/>
            </a:endParaRPr>
          </a:p>
        </p:txBody>
      </p:sp>
      <p:pic>
        <p:nvPicPr>
          <p:cNvPr id="7" name="Pilt 6" descr="Kujutiste tulemus päringule urve sinisalu"/>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457" y="1872242"/>
            <a:ext cx="2534193" cy="3039292"/>
          </a:xfrm>
          <a:prstGeom prst="rect">
            <a:avLst/>
          </a:prstGeom>
          <a:noFill/>
          <a:ln>
            <a:noFill/>
          </a:ln>
        </p:spPr>
      </p:pic>
      <p:sp>
        <p:nvSpPr>
          <p:cNvPr id="8" name="Ristkülik 7"/>
          <p:cNvSpPr/>
          <p:nvPr/>
        </p:nvSpPr>
        <p:spPr>
          <a:xfrm flipH="1">
            <a:off x="524237" y="4702629"/>
            <a:ext cx="1679031" cy="646331"/>
          </a:xfrm>
          <a:prstGeom prst="rect">
            <a:avLst/>
          </a:prstGeom>
        </p:spPr>
        <p:txBody>
          <a:bodyPr wrap="square">
            <a:spAutoFit/>
          </a:bodyPr>
          <a:lstStyle/>
          <a:p>
            <a:r>
              <a:rPr lang="et-EE" b="1" dirty="0">
                <a:latin typeface="Times New Roman" panose="02020603050405020304" pitchFamily="18" charset="0"/>
                <a:ea typeface="Calibri" panose="020F0502020204030204" pitchFamily="34" charset="0"/>
                <a:cs typeface="Times New Roman" panose="02020603050405020304" pitchFamily="18" charset="0"/>
              </a:rPr>
              <a:t>Oliver Uibo</a:t>
            </a:r>
            <a:r>
              <a:rPr lang="et-EE" dirty="0">
                <a:latin typeface="Times New Roman" panose="02020603050405020304" pitchFamily="18" charset="0"/>
                <a:ea typeface="Calibri" panose="020F0502020204030204" pitchFamily="34" charset="0"/>
                <a:cs typeface="Times New Roman" panose="02020603050405020304" pitchFamily="18" charset="0"/>
              </a:rPr>
              <a:t> (1925-2009). </a:t>
            </a:r>
            <a:endParaRPr lang="et-EE" dirty="0"/>
          </a:p>
        </p:txBody>
      </p:sp>
      <p:sp>
        <p:nvSpPr>
          <p:cNvPr id="3" name="Ristkülik 2"/>
          <p:cNvSpPr/>
          <p:nvPr/>
        </p:nvSpPr>
        <p:spPr>
          <a:xfrm>
            <a:off x="9022080" y="1785257"/>
            <a:ext cx="2462348" cy="3055965"/>
          </a:xfrm>
          <a:prstGeom prst="rect">
            <a:avLst/>
          </a:prstGeom>
        </p:spPr>
        <p:txBody>
          <a:bodyPr wrap="square">
            <a:spAutoFit/>
          </a:bodyPr>
          <a:lstStyle/>
          <a:p>
            <a:pPr>
              <a:lnSpc>
                <a:spcPct val="107000"/>
              </a:lnSpc>
              <a:spcAft>
                <a:spcPts val="800"/>
              </a:spcAft>
            </a:pPr>
            <a:r>
              <a:rPr lang="et-EE" b="1" dirty="0">
                <a:latin typeface="Agency FB" panose="020B0503020202020204" pitchFamily="34" charset="0"/>
                <a:ea typeface="Calibri" panose="020F0502020204030204" pitchFamily="34" charset="0"/>
                <a:cs typeface="Times New Roman" panose="02020603050405020304" pitchFamily="18" charset="0"/>
              </a:rPr>
              <a:t>Urve </a:t>
            </a:r>
            <a:r>
              <a:rPr lang="et-EE" b="1" dirty="0" err="1">
                <a:latin typeface="Agency FB" panose="020B0503020202020204" pitchFamily="34" charset="0"/>
                <a:ea typeface="Calibri" panose="020F0502020204030204" pitchFamily="34" charset="0"/>
                <a:cs typeface="Times New Roman" panose="02020603050405020304" pitchFamily="18" charset="0"/>
              </a:rPr>
              <a:t>Sinisalu</a:t>
            </a:r>
            <a:r>
              <a:rPr lang="et-EE" b="1" dirty="0">
                <a:latin typeface="Agency FB" panose="020B0503020202020204" pitchFamily="34" charset="0"/>
                <a:ea typeface="Calibri" panose="020F0502020204030204" pitchFamily="34" charset="0"/>
                <a:cs typeface="Times New Roman" panose="02020603050405020304" pitchFamily="18" charset="0"/>
              </a:rPr>
              <a:t> </a:t>
            </a:r>
            <a:r>
              <a:rPr lang="et-EE" dirty="0">
                <a:latin typeface="Agency FB" panose="020B0503020202020204" pitchFamily="34" charset="0"/>
                <a:ea typeface="Calibri" panose="020F0502020204030204" pitchFamily="34" charset="0"/>
                <a:cs typeface="Times New Roman" panose="02020603050405020304" pitchFamily="18" charset="0"/>
              </a:rPr>
              <a:t>(neiuna </a:t>
            </a:r>
            <a:r>
              <a:rPr lang="et-EE" dirty="0" err="1">
                <a:latin typeface="Agency FB" panose="020B0503020202020204" pitchFamily="34" charset="0"/>
                <a:ea typeface="Calibri" panose="020F0502020204030204" pitchFamily="34" charset="0"/>
                <a:cs typeface="Times New Roman" panose="02020603050405020304" pitchFamily="18" charset="0"/>
              </a:rPr>
              <a:t>Kõgel</a:t>
            </a:r>
            <a:r>
              <a:rPr lang="et-EE" dirty="0">
                <a:latin typeface="Agency FB" panose="020B0503020202020204" pitchFamily="34" charset="0"/>
                <a:ea typeface="Calibri" panose="020F0502020204030204" pitchFamily="34" charset="0"/>
                <a:cs typeface="Times New Roman" panose="02020603050405020304" pitchFamily="18" charset="0"/>
              </a:rPr>
              <a:t>) sündis 1945. aastal. Õppis Koorküla 7-klassilises koolis, Valga I keskkoolis ja Tartu Ülikoolis ajakirjandust. On töötanud 42 aastat ajakirjanikuna. On olnud Valga rajoonilehe/maakonnalehe peatoimetaja aastatel </a:t>
            </a:r>
            <a:r>
              <a:rPr lang="et-EE" b="1" dirty="0">
                <a:latin typeface="Agency FB" panose="020B0503020202020204" pitchFamily="34" charset="0"/>
                <a:ea typeface="Calibri" panose="020F0502020204030204" pitchFamily="34" charset="0"/>
                <a:cs typeface="Times New Roman" panose="02020603050405020304" pitchFamily="18" charset="0"/>
              </a:rPr>
              <a:t>1985-2006.</a:t>
            </a:r>
            <a:endParaRPr lang="et-EE" sz="1600" b="1" dirty="0">
              <a:effectLst/>
              <a:latin typeface="Agency FB" panose="020B05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3269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57051" y="69670"/>
            <a:ext cx="5913120" cy="2238102"/>
          </a:xfrm>
        </p:spPr>
        <p:txBody>
          <a:bodyPr>
            <a:normAutofit/>
          </a:bodyPr>
          <a:lstStyle/>
          <a:p>
            <a:pPr algn="ctr"/>
            <a:r>
              <a:rPr lang="et-EE" sz="4800" b="1" dirty="0">
                <a:latin typeface="Algerian" panose="04020705040A02060702" pitchFamily="82" charset="0"/>
              </a:rPr>
              <a:t>„Valgamaalane“ </a:t>
            </a:r>
            <a:r>
              <a:rPr lang="et-EE" sz="2700" b="1" dirty="0">
                <a:latin typeface="Algerian" panose="04020705040A02060702" pitchFamily="82" charset="0"/>
              </a:rPr>
              <a:t/>
            </a:r>
            <a:br>
              <a:rPr lang="et-EE" sz="2700" b="1" dirty="0">
                <a:latin typeface="Algerian" panose="04020705040A02060702" pitchFamily="82" charset="0"/>
              </a:rPr>
            </a:br>
            <a:r>
              <a:rPr lang="et-EE" sz="2700" b="1" dirty="0">
                <a:latin typeface="Algerian" panose="04020705040A02060702" pitchFamily="82" charset="0"/>
              </a:rPr>
              <a:t>(1988-2017)</a:t>
            </a:r>
            <a:br>
              <a:rPr lang="et-EE" sz="2700" b="1" dirty="0">
                <a:latin typeface="Algerian" panose="04020705040A02060702" pitchFamily="82" charset="0"/>
              </a:rPr>
            </a:br>
            <a:r>
              <a:rPr lang="et-EE" dirty="0"/>
              <a:t/>
            </a:r>
            <a:br>
              <a:rPr lang="et-EE" dirty="0"/>
            </a:br>
            <a:endParaRPr lang="et-EE" dirty="0"/>
          </a:p>
        </p:txBody>
      </p:sp>
      <p:sp>
        <p:nvSpPr>
          <p:cNvPr id="4" name="Teksti kohatäide 3"/>
          <p:cNvSpPr>
            <a:spLocks noGrp="1"/>
          </p:cNvSpPr>
          <p:nvPr>
            <p:ph type="body" sz="half" idx="2"/>
          </p:nvPr>
        </p:nvSpPr>
        <p:spPr>
          <a:xfrm>
            <a:off x="849588" y="1907176"/>
            <a:ext cx="4716281" cy="4950823"/>
          </a:xfrm>
        </p:spPr>
        <p:txBody>
          <a:bodyPr>
            <a:normAutofit/>
          </a:bodyPr>
          <a:lstStyle/>
          <a:p>
            <a:r>
              <a:rPr lang="et-EE" sz="1800" dirty="0">
                <a:latin typeface="Agency FB" panose="020B0503020202020204" pitchFamily="34" charset="0"/>
              </a:rPr>
              <a:t>6. </a:t>
            </a:r>
            <a:r>
              <a:rPr lang="et-EE" sz="1800" dirty="0" smtClean="0">
                <a:latin typeface="Agency FB" panose="020B0503020202020204" pitchFamily="34" charset="0"/>
              </a:rPr>
              <a:t>novembril </a:t>
            </a:r>
            <a:r>
              <a:rPr lang="et-EE" sz="1800" dirty="0">
                <a:latin typeface="Agency FB" panose="020B0503020202020204" pitchFamily="34" charset="0"/>
              </a:rPr>
              <a:t>1988 elustus taas maakonna ajalehe nimi „</a:t>
            </a:r>
            <a:r>
              <a:rPr lang="et-EE" sz="1800" dirty="0" err="1">
                <a:latin typeface="Agency FB" panose="020B0503020202020204" pitchFamily="34" charset="0"/>
              </a:rPr>
              <a:t>Valgamaalne</a:t>
            </a:r>
            <a:r>
              <a:rPr lang="et-EE" sz="1800" dirty="0">
                <a:latin typeface="Agency FB" panose="020B0503020202020204" pitchFamily="34" charset="0"/>
              </a:rPr>
              <a:t>“. </a:t>
            </a:r>
          </a:p>
          <a:p>
            <a:r>
              <a:rPr lang="et-EE" sz="1800" dirty="0">
                <a:latin typeface="Agency FB" panose="020B0503020202020204" pitchFamily="34" charset="0"/>
              </a:rPr>
              <a:t>Valgamaalane ilmus kolm korda nädalas.</a:t>
            </a:r>
          </a:p>
          <a:p>
            <a:r>
              <a:rPr lang="et-EE" sz="1800" dirty="0">
                <a:latin typeface="Agency FB" panose="020B0503020202020204" pitchFamily="34" charset="0"/>
              </a:rPr>
              <a:t>Toimetus asus Valgas Kesk tn 6, hiljem Vabaduse tn 38.</a:t>
            </a:r>
          </a:p>
          <a:p>
            <a:r>
              <a:rPr lang="et-EE" sz="1800" dirty="0">
                <a:latin typeface="Agency FB" panose="020B0503020202020204" pitchFamily="34" charset="0"/>
              </a:rPr>
              <a:t>Kuni 2006. aastani oli peatoimetaja Urve </a:t>
            </a:r>
            <a:r>
              <a:rPr lang="et-EE" sz="1800" dirty="0" err="1">
                <a:latin typeface="Agency FB" panose="020B0503020202020204" pitchFamily="34" charset="0"/>
              </a:rPr>
              <a:t>Sinisalu</a:t>
            </a:r>
            <a:r>
              <a:rPr lang="et-EE" sz="1800" dirty="0">
                <a:latin typeface="Agency FB" panose="020B0503020202020204" pitchFamily="34" charset="0"/>
              </a:rPr>
              <a:t>.</a:t>
            </a:r>
          </a:p>
          <a:p>
            <a:r>
              <a:rPr lang="et-EE" sz="1800" dirty="0">
                <a:latin typeface="Agency FB" panose="020B0503020202020204" pitchFamily="34" charset="0"/>
              </a:rPr>
              <a:t>2007. aastal oli peatoimetaja kt Marek Pihlak.</a:t>
            </a:r>
          </a:p>
          <a:p>
            <a:r>
              <a:rPr lang="et-EE" sz="1800" b="1" dirty="0">
                <a:latin typeface="Agency FB" panose="020B0503020202020204" pitchFamily="34" charset="0"/>
              </a:rPr>
              <a:t>21. aprillist 2008 on lehe peatoimetaja </a:t>
            </a:r>
            <a:r>
              <a:rPr lang="et-EE" sz="1800" b="1" dirty="0" err="1">
                <a:latin typeface="Agency FB" panose="020B0503020202020204" pitchFamily="34" charset="0"/>
              </a:rPr>
              <a:t>Sirli</a:t>
            </a:r>
            <a:r>
              <a:rPr lang="et-EE" sz="1800" b="1" dirty="0">
                <a:latin typeface="Agency FB" panose="020B0503020202020204" pitchFamily="34" charset="0"/>
              </a:rPr>
              <a:t> </a:t>
            </a:r>
            <a:r>
              <a:rPr lang="et-EE" sz="1800" b="1" dirty="0" err="1">
                <a:latin typeface="Agency FB" panose="020B0503020202020204" pitchFamily="34" charset="0"/>
              </a:rPr>
              <a:t>Homuha</a:t>
            </a:r>
            <a:r>
              <a:rPr lang="et-EE" sz="1800" b="1" dirty="0">
                <a:latin typeface="Agency FB" panose="020B0503020202020204" pitchFamily="34" charset="0"/>
              </a:rPr>
              <a:t>. </a:t>
            </a:r>
          </a:p>
          <a:p>
            <a:r>
              <a:rPr lang="et-EE" sz="1800" dirty="0">
                <a:latin typeface="Agency FB" panose="020B0503020202020204" pitchFamily="34" charset="0"/>
              </a:rPr>
              <a:t>Väljaandjad on olnud ME Valgamaalane, AS </a:t>
            </a:r>
            <a:r>
              <a:rPr lang="et-EE" sz="1800" dirty="0" err="1">
                <a:latin typeface="Agency FB" panose="020B0503020202020204" pitchFamily="34" charset="0"/>
              </a:rPr>
              <a:t>Litero</a:t>
            </a:r>
            <a:r>
              <a:rPr lang="et-EE" sz="1800" dirty="0">
                <a:latin typeface="Agency FB" panose="020B0503020202020204" pitchFamily="34" charset="0"/>
              </a:rPr>
              <a:t>, OÜ Valgamaalase Kirjastus, AS Eesti Meedia, AS Ühinenud Ajalehed, AS Postimees Grupp.</a:t>
            </a:r>
          </a:p>
          <a:p>
            <a:r>
              <a:rPr lang="et-EE" sz="1800" dirty="0" smtClean="0">
                <a:latin typeface="Agency FB" panose="020B0503020202020204" pitchFamily="34" charset="0"/>
              </a:rPr>
              <a:t>„</a:t>
            </a:r>
            <a:r>
              <a:rPr lang="et-EE" sz="1800" dirty="0">
                <a:latin typeface="Agency FB" panose="020B0503020202020204" pitchFamily="34" charset="0"/>
              </a:rPr>
              <a:t>Valgamaalase“ viimane n</a:t>
            </a:r>
            <a:r>
              <a:rPr lang="et-EE" sz="1800" b="1" dirty="0">
                <a:latin typeface="Agency FB" panose="020B0503020202020204" pitchFamily="34" charset="0"/>
              </a:rPr>
              <a:t>u</a:t>
            </a:r>
            <a:r>
              <a:rPr lang="et-EE" sz="1800" dirty="0">
                <a:latin typeface="Agency FB" panose="020B0503020202020204" pitchFamily="34" charset="0"/>
              </a:rPr>
              <a:t>mber ilmus 31. oktoobril 2017. aastal. Toimetus kolis Tartusse ja sellega lõppes maakonnalehe väljaandmine Valgas.</a:t>
            </a:r>
          </a:p>
          <a:p>
            <a:r>
              <a:rPr lang="et-EE" sz="1800" dirty="0">
                <a:latin typeface="Agency FB" panose="020B0503020202020204" pitchFamily="34" charset="0"/>
              </a:rPr>
              <a:t>Ilmuma hakanud „Lõuna-Eesti Postimees“ kajastab Valga, Võru ja Põlva maakonna uudiseid. Peatoimetaja on </a:t>
            </a:r>
            <a:r>
              <a:rPr lang="et-EE" sz="1800" dirty="0" err="1">
                <a:latin typeface="Agency FB" panose="020B0503020202020204" pitchFamily="34" charset="0"/>
              </a:rPr>
              <a:t>Sirli</a:t>
            </a:r>
            <a:r>
              <a:rPr lang="et-EE" sz="1800" dirty="0">
                <a:latin typeface="Agency FB" panose="020B0503020202020204" pitchFamily="34" charset="0"/>
              </a:rPr>
              <a:t> </a:t>
            </a:r>
            <a:r>
              <a:rPr lang="et-EE" sz="1800" dirty="0" err="1">
                <a:latin typeface="Agency FB" panose="020B0503020202020204" pitchFamily="34" charset="0"/>
              </a:rPr>
              <a:t>Homuha</a:t>
            </a:r>
            <a:r>
              <a:rPr lang="et-EE" sz="1800" dirty="0">
                <a:latin typeface="Agency FB" panose="020B0503020202020204" pitchFamily="34" charset="0"/>
              </a:rPr>
              <a:t>. </a:t>
            </a:r>
          </a:p>
          <a:p>
            <a:endParaRPr lang="et-EE" sz="2000" dirty="0">
              <a:latin typeface="Agency FB" panose="020B0503020202020204" pitchFamily="34" charset="0"/>
            </a:endParaRPr>
          </a:p>
          <a:p>
            <a:endParaRPr lang="et-EE" sz="2000" dirty="0">
              <a:latin typeface="Agency FB" panose="020B0503020202020204" pitchFamily="34" charset="0"/>
            </a:endParaRPr>
          </a:p>
          <a:p>
            <a:endParaRPr lang="et-EE" dirty="0"/>
          </a:p>
        </p:txBody>
      </p:sp>
      <p:pic>
        <p:nvPicPr>
          <p:cNvPr id="5" name="Sisu kohatäide 4" descr="C:\Users\toivo\Desktop\Capture.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70171" y="457201"/>
            <a:ext cx="5625737" cy="1449976"/>
          </a:xfrm>
          <a:prstGeom prst="rect">
            <a:avLst/>
          </a:prstGeom>
          <a:noFill/>
          <a:ln>
            <a:noFill/>
          </a:ln>
        </p:spPr>
      </p:pic>
      <p:pic>
        <p:nvPicPr>
          <p:cNvPr id="6" name="Pilt 5" descr="https://f10.pmo.ee/JHigxOOmHkWkMk5FrDxp5n7vI6k=/685x0/smart/nginx/o/2018/10/09/11484373t1h811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9474" y="2109027"/>
            <a:ext cx="3135086" cy="2273561"/>
          </a:xfrm>
          <a:prstGeom prst="rect">
            <a:avLst/>
          </a:prstGeom>
          <a:noFill/>
          <a:ln>
            <a:noFill/>
          </a:ln>
        </p:spPr>
      </p:pic>
      <p:sp>
        <p:nvSpPr>
          <p:cNvPr id="3" name="Ristkülik 2"/>
          <p:cNvSpPr/>
          <p:nvPr/>
        </p:nvSpPr>
        <p:spPr>
          <a:xfrm rot="10800000" flipV="1">
            <a:off x="6270171" y="5186110"/>
            <a:ext cx="2124892" cy="372731"/>
          </a:xfrm>
          <a:prstGeom prst="rect">
            <a:avLst/>
          </a:prstGeom>
        </p:spPr>
        <p:txBody>
          <a:bodyPr wrap="square">
            <a:spAutoFit/>
          </a:bodyPr>
          <a:lstStyle/>
          <a:p>
            <a:pPr>
              <a:lnSpc>
                <a:spcPct val="107000"/>
              </a:lnSpc>
              <a:spcAft>
                <a:spcPts val="800"/>
              </a:spcAft>
            </a:pPr>
            <a:r>
              <a:rPr lang="et-EE" b="1" dirty="0">
                <a:latin typeface="Calibri" panose="020F0502020204030204" pitchFamily="34" charset="0"/>
                <a:ea typeface="Calibri" panose="020F0502020204030204" pitchFamily="34" charset="0"/>
                <a:cs typeface="Times New Roman" panose="02020603050405020304" pitchFamily="18" charset="0"/>
              </a:rPr>
              <a:t>        </a:t>
            </a:r>
            <a:r>
              <a:rPr lang="et-EE" b="1" dirty="0" err="1">
                <a:latin typeface="Agency FB" panose="020B0503020202020204" pitchFamily="34" charset="0"/>
                <a:ea typeface="Calibri" panose="020F0502020204030204" pitchFamily="34" charset="0"/>
                <a:cs typeface="Times New Roman" panose="02020603050405020304" pitchFamily="18" charset="0"/>
              </a:rPr>
              <a:t>Sirli</a:t>
            </a:r>
            <a:r>
              <a:rPr lang="et-EE" b="1" dirty="0">
                <a:latin typeface="Agency FB" panose="020B0503020202020204" pitchFamily="34" charset="0"/>
                <a:ea typeface="Calibri" panose="020F0502020204030204" pitchFamily="34" charset="0"/>
                <a:cs typeface="Times New Roman" panose="02020603050405020304" pitchFamily="18" charset="0"/>
              </a:rPr>
              <a:t> </a:t>
            </a:r>
            <a:r>
              <a:rPr lang="et-EE" b="1" dirty="0" err="1">
                <a:latin typeface="Agency FB" panose="020B0503020202020204" pitchFamily="34" charset="0"/>
                <a:ea typeface="Calibri" panose="020F0502020204030204" pitchFamily="34" charset="0"/>
                <a:cs typeface="Times New Roman" panose="02020603050405020304" pitchFamily="18" charset="0"/>
              </a:rPr>
              <a:t>Homuha</a:t>
            </a:r>
            <a:endParaRPr lang="et-EE" sz="1050" dirty="0">
              <a:effectLst/>
              <a:latin typeface="Agency FB" panose="020B0503020202020204" pitchFamily="34" charset="0"/>
              <a:ea typeface="Calibri" panose="020F0502020204030204" pitchFamily="34" charset="0"/>
              <a:cs typeface="Times New Roman" panose="02020603050405020304" pitchFamily="18" charset="0"/>
            </a:endParaRPr>
          </a:p>
        </p:txBody>
      </p:sp>
      <p:pic>
        <p:nvPicPr>
          <p:cNvPr id="7" name="Pilt 6"/>
          <p:cNvPicPr>
            <a:picLocks noChangeAspect="1"/>
          </p:cNvPicPr>
          <p:nvPr/>
        </p:nvPicPr>
        <p:blipFill>
          <a:blip r:embed="rId4"/>
          <a:stretch>
            <a:fillRect/>
          </a:stretch>
        </p:blipFill>
        <p:spPr>
          <a:xfrm rot="19794230">
            <a:off x="7711711" y="4460573"/>
            <a:ext cx="4362994" cy="1304345"/>
          </a:xfrm>
          <a:prstGeom prst="rect">
            <a:avLst/>
          </a:prstGeom>
        </p:spPr>
      </p:pic>
    </p:spTree>
    <p:extLst>
      <p:ext uri="{BB962C8B-B14F-4D97-AF65-F5344CB8AC3E}">
        <p14:creationId xmlns:p14="http://schemas.microsoft.com/office/powerpoint/2010/main" val="1232054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pPr algn="ctr"/>
            <a:r>
              <a:rPr lang="et-EE" sz="6000" b="1" dirty="0" err="1">
                <a:latin typeface="Algerian" panose="04020705040A02060702" pitchFamily="82" charset="0"/>
              </a:rPr>
              <a:t>Walk</a:t>
            </a:r>
            <a:endParaRPr lang="et-EE" sz="6000" b="1" dirty="0">
              <a:latin typeface="Algerian" panose="04020705040A02060702" pitchFamily="82" charset="0"/>
            </a:endParaRPr>
          </a:p>
        </p:txBody>
      </p:sp>
      <p:pic>
        <p:nvPicPr>
          <p:cNvPr id="3" name="Pil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063" y="1917111"/>
            <a:ext cx="6261464" cy="1746989"/>
          </a:xfrm>
          <a:prstGeom prst="rect">
            <a:avLst/>
          </a:prstGeom>
        </p:spPr>
      </p:pic>
      <p:sp>
        <p:nvSpPr>
          <p:cNvPr id="5" name="Sisu kohatäide 4"/>
          <p:cNvSpPr>
            <a:spLocks noGrp="1"/>
          </p:cNvSpPr>
          <p:nvPr>
            <p:ph idx="1"/>
          </p:nvPr>
        </p:nvSpPr>
        <p:spPr>
          <a:xfrm>
            <a:off x="1759131" y="4702630"/>
            <a:ext cx="8534401" cy="1314994"/>
          </a:xfrm>
        </p:spPr>
        <p:txBody>
          <a:bodyPr/>
          <a:lstStyle/>
          <a:p>
            <a:endParaRPr lang="et-EE" dirty="0"/>
          </a:p>
        </p:txBody>
      </p:sp>
      <p:sp>
        <p:nvSpPr>
          <p:cNvPr id="4" name="Ristkülik 3"/>
          <p:cNvSpPr/>
          <p:nvPr/>
        </p:nvSpPr>
        <p:spPr>
          <a:xfrm rot="10800000" flipV="1">
            <a:off x="2934788" y="5053702"/>
            <a:ext cx="5381897" cy="750975"/>
          </a:xfrm>
          <a:prstGeom prst="rect">
            <a:avLst/>
          </a:prstGeom>
        </p:spPr>
        <p:txBody>
          <a:bodyPr wrap="square">
            <a:spAutoFit/>
          </a:bodyPr>
          <a:lstStyle/>
          <a:p>
            <a:pPr>
              <a:lnSpc>
                <a:spcPct val="107000"/>
              </a:lnSpc>
              <a:spcAft>
                <a:spcPts val="800"/>
              </a:spcAft>
            </a:pPr>
            <a:r>
              <a:rPr lang="et-EE" sz="2000" dirty="0">
                <a:latin typeface="Agency FB" panose="020B0503020202020204" pitchFamily="34" charset="0"/>
                <a:ea typeface="Calibri" panose="020F0502020204030204" pitchFamily="34" charset="0"/>
                <a:cs typeface="Times New Roman" panose="02020603050405020304" pitchFamily="18" charset="0"/>
              </a:rPr>
              <a:t>Venekeelne „</a:t>
            </a:r>
            <a:r>
              <a:rPr lang="et-EE" sz="2000" dirty="0" err="1">
                <a:latin typeface="Agency FB" panose="020B0503020202020204" pitchFamily="34" charset="0"/>
                <a:ea typeface="Calibri" panose="020F0502020204030204" pitchFamily="34" charset="0"/>
                <a:cs typeface="Times New Roman" panose="02020603050405020304" pitchFamily="18" charset="0"/>
              </a:rPr>
              <a:t>Walk</a:t>
            </a:r>
            <a:r>
              <a:rPr lang="et-EE" sz="2000" dirty="0">
                <a:latin typeface="Agency FB" panose="020B0503020202020204" pitchFamily="34" charset="0"/>
                <a:ea typeface="Calibri" panose="020F0502020204030204" pitchFamily="34" charset="0"/>
                <a:cs typeface="Times New Roman" panose="02020603050405020304" pitchFamily="18" charset="0"/>
              </a:rPr>
              <a:t>“ oli Eesti-Läti ajaleht, mis ilmus aastatel 2003-2011. Väljaandja MTÜ Valga Arvutikeskus ja hiljem MTÜ </a:t>
            </a:r>
            <a:r>
              <a:rPr lang="et-EE" sz="2000" dirty="0" err="1">
                <a:latin typeface="Agency FB" panose="020B0503020202020204" pitchFamily="34" charset="0"/>
                <a:ea typeface="Calibri" panose="020F0502020204030204" pitchFamily="34" charset="0"/>
                <a:cs typeface="Times New Roman" panose="02020603050405020304" pitchFamily="18" charset="0"/>
              </a:rPr>
              <a:t>Walk</a:t>
            </a:r>
            <a:r>
              <a:rPr lang="et-EE" sz="2000" dirty="0">
                <a:latin typeface="Agency FB" panose="020B0503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456004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pPr algn="ctr"/>
            <a:r>
              <a:rPr lang="et-EE" sz="6000" b="1" dirty="0">
                <a:latin typeface="Bodoni MT Poster Compressed" panose="02070706080601050204" pitchFamily="18" charset="0"/>
              </a:rPr>
              <a:t/>
            </a:r>
            <a:br>
              <a:rPr lang="et-EE" sz="6000" b="1" dirty="0">
                <a:latin typeface="Bodoni MT Poster Compressed" panose="02070706080601050204" pitchFamily="18" charset="0"/>
              </a:rPr>
            </a:br>
            <a:r>
              <a:rPr lang="et-EE" sz="6000" b="1" dirty="0">
                <a:latin typeface="Algerian" panose="04020705040A02060702" pitchFamily="82" charset="0"/>
              </a:rPr>
              <a:t>„</a:t>
            </a:r>
            <a:r>
              <a:rPr lang="et-EE" sz="6000" b="1" dirty="0" err="1">
                <a:latin typeface="Algerian" panose="04020705040A02060702" pitchFamily="82" charset="0"/>
              </a:rPr>
              <a:t>Walksches</a:t>
            </a:r>
            <a:r>
              <a:rPr lang="et-EE" sz="6000" b="1" dirty="0">
                <a:latin typeface="Algerian" panose="04020705040A02060702" pitchFamily="82" charset="0"/>
              </a:rPr>
              <a:t> </a:t>
            </a:r>
            <a:r>
              <a:rPr lang="et-EE" sz="6000" b="1" dirty="0" err="1">
                <a:latin typeface="Algerian" panose="04020705040A02060702" pitchFamily="82" charset="0"/>
              </a:rPr>
              <a:t>Annoncenblatt</a:t>
            </a:r>
            <a:r>
              <a:rPr lang="et-EE" sz="6000" b="1" dirty="0">
                <a:latin typeface="Algerian" panose="04020705040A02060702" pitchFamily="82" charset="0"/>
              </a:rPr>
              <a:t>“ </a:t>
            </a:r>
            <a:r>
              <a:rPr lang="et-EE" b="1" dirty="0">
                <a:latin typeface="Algerian" panose="04020705040A02060702" pitchFamily="82" charset="0"/>
              </a:rPr>
              <a:t/>
            </a:r>
            <a:br>
              <a:rPr lang="et-EE" b="1" dirty="0">
                <a:latin typeface="Algerian" panose="04020705040A02060702" pitchFamily="82" charset="0"/>
              </a:rPr>
            </a:br>
            <a:r>
              <a:rPr lang="et-EE" b="1" dirty="0">
                <a:latin typeface="Algerian" panose="04020705040A02060702" pitchFamily="82" charset="0"/>
              </a:rPr>
              <a:t>(</a:t>
            </a:r>
            <a:r>
              <a:rPr lang="et-EE" sz="4000" b="1" dirty="0">
                <a:latin typeface="Algerian" panose="04020705040A02060702" pitchFamily="82" charset="0"/>
              </a:rPr>
              <a:t>1876-1878)</a:t>
            </a:r>
            <a:r>
              <a:rPr lang="et-EE" dirty="0"/>
              <a:t/>
            </a:r>
            <a:br>
              <a:rPr lang="et-EE" dirty="0"/>
            </a:br>
            <a:endParaRPr lang="et-EE" dirty="0"/>
          </a:p>
        </p:txBody>
      </p:sp>
      <p:sp>
        <p:nvSpPr>
          <p:cNvPr id="3" name="Sisu kohatäide 2"/>
          <p:cNvSpPr>
            <a:spLocks noGrp="1"/>
          </p:cNvSpPr>
          <p:nvPr>
            <p:ph idx="1"/>
          </p:nvPr>
        </p:nvSpPr>
        <p:spPr>
          <a:xfrm>
            <a:off x="1219200" y="4397828"/>
            <a:ext cx="10134599" cy="1779133"/>
          </a:xfrm>
        </p:spPr>
        <p:txBody>
          <a:bodyPr>
            <a:normAutofit lnSpcReduction="10000"/>
          </a:bodyPr>
          <a:lstStyle/>
          <a:p>
            <a:pPr marL="0" indent="0">
              <a:buNone/>
            </a:pPr>
            <a:r>
              <a:rPr lang="et-EE" sz="2400" dirty="0">
                <a:latin typeface="Agency FB" panose="020B0503020202020204" pitchFamily="34" charset="0"/>
              </a:rPr>
              <a:t>1876. aastal hakkas Valgas ilmuma esimene ajaleht. See oli saksakeelne „</a:t>
            </a:r>
            <a:r>
              <a:rPr lang="et-EE" sz="2400" dirty="0" err="1">
                <a:latin typeface="Agency FB" panose="020B0503020202020204" pitchFamily="34" charset="0"/>
              </a:rPr>
              <a:t>Walksches</a:t>
            </a:r>
            <a:r>
              <a:rPr lang="et-EE" sz="2400" dirty="0">
                <a:latin typeface="Agency FB" panose="020B0503020202020204" pitchFamily="34" charset="0"/>
              </a:rPr>
              <a:t> </a:t>
            </a:r>
            <a:r>
              <a:rPr lang="et-EE" sz="2400" dirty="0" err="1">
                <a:latin typeface="Agency FB" panose="020B0503020202020204" pitchFamily="34" charset="0"/>
              </a:rPr>
              <a:t>Annoncenblatt</a:t>
            </a:r>
            <a:r>
              <a:rPr lang="et-EE" sz="2400" dirty="0">
                <a:latin typeface="Agency FB" panose="020B0503020202020204" pitchFamily="34" charset="0"/>
              </a:rPr>
              <a:t>“. Tegemist oli kuulutuslehega, mis ilmus hariliku kirjapoogna suuruses 2- ja 4-leheküljelisena üks kord kahe nädala jooksul ning teda trükiti litograafilisel teel. Esimeseks vastutavaks toimetajaks oli aktsiisiinspektor </a:t>
            </a:r>
            <a:r>
              <a:rPr lang="et-EE" sz="2400" dirty="0" err="1">
                <a:latin typeface="Agency FB" panose="020B0503020202020204" pitchFamily="34" charset="0"/>
              </a:rPr>
              <a:t>Zelinski</a:t>
            </a:r>
            <a:r>
              <a:rPr lang="et-EE" sz="2400" dirty="0">
                <a:latin typeface="Agency FB" panose="020B0503020202020204" pitchFamily="34" charset="0"/>
              </a:rPr>
              <a:t> ja väljaandjaks trükikojaomanik Fr. </a:t>
            </a:r>
            <a:r>
              <a:rPr lang="et-EE" sz="2400" dirty="0" err="1">
                <a:latin typeface="Agency FB" panose="020B0503020202020204" pitchFamily="34" charset="0"/>
              </a:rPr>
              <a:t>Kajander</a:t>
            </a:r>
            <a:r>
              <a:rPr lang="et-EE" sz="2400" dirty="0">
                <a:latin typeface="Agency FB" panose="020B0503020202020204" pitchFamily="34" charset="0"/>
              </a:rPr>
              <a:t>.</a:t>
            </a:r>
          </a:p>
          <a:p>
            <a:pPr marL="0" indent="0">
              <a:buNone/>
            </a:pPr>
            <a:r>
              <a:rPr lang="et-EE" sz="2400" dirty="0">
                <a:latin typeface="Agency FB" panose="020B0503020202020204" pitchFamily="34" charset="0"/>
              </a:rPr>
              <a:t>Esimene number ilmus 6. jaanuaril 1876.</a:t>
            </a:r>
          </a:p>
          <a:p>
            <a:endParaRPr lang="et-EE" dirty="0"/>
          </a:p>
        </p:txBody>
      </p:sp>
      <p:pic>
        <p:nvPicPr>
          <p:cNvPr id="4" name="Pil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508" y="2153670"/>
            <a:ext cx="7611292" cy="1782604"/>
          </a:xfrm>
          <a:prstGeom prst="rect">
            <a:avLst/>
          </a:prstGeom>
        </p:spPr>
      </p:pic>
    </p:spTree>
    <p:extLst>
      <p:ext uri="{BB962C8B-B14F-4D97-AF65-F5344CB8AC3E}">
        <p14:creationId xmlns:p14="http://schemas.microsoft.com/office/powerpoint/2010/main" val="1866160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6000" b="1" dirty="0">
                <a:latin typeface="Algerian" panose="04020705040A02060702" pitchFamily="82" charset="0"/>
              </a:rPr>
              <a:t>Omavalitsuse infolehed</a:t>
            </a:r>
          </a:p>
        </p:txBody>
      </p:sp>
      <p:pic>
        <p:nvPicPr>
          <p:cNvPr id="4" name="Sisu kohatäid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7586" y="1487795"/>
            <a:ext cx="6801394" cy="1446994"/>
          </a:xfrm>
        </p:spPr>
      </p:pic>
      <p:pic>
        <p:nvPicPr>
          <p:cNvPr id="6" name="Pil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008" y="4793213"/>
            <a:ext cx="5606142" cy="1624508"/>
          </a:xfrm>
          <a:prstGeom prst="rect">
            <a:avLst/>
          </a:prstGeom>
        </p:spPr>
      </p:pic>
      <p:pic>
        <p:nvPicPr>
          <p:cNvPr id="7" name="Pil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368" y="3454741"/>
            <a:ext cx="4840782" cy="1376099"/>
          </a:xfrm>
          <a:prstGeom prst="rect">
            <a:avLst/>
          </a:prstGeom>
        </p:spPr>
      </p:pic>
      <p:pic>
        <p:nvPicPr>
          <p:cNvPr id="8" name="Pilt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05904">
            <a:off x="6636562" y="2134990"/>
            <a:ext cx="5488513" cy="1308584"/>
          </a:xfrm>
          <a:prstGeom prst="rect">
            <a:avLst/>
          </a:prstGeom>
        </p:spPr>
      </p:pic>
      <p:sp>
        <p:nvSpPr>
          <p:cNvPr id="3" name="Ristkülik 2"/>
          <p:cNvSpPr/>
          <p:nvPr/>
        </p:nvSpPr>
        <p:spPr>
          <a:xfrm>
            <a:off x="313509" y="3701142"/>
            <a:ext cx="6261463" cy="2149306"/>
          </a:xfrm>
          <a:prstGeom prst="rect">
            <a:avLst/>
          </a:prstGeom>
        </p:spPr>
        <p:txBody>
          <a:bodyPr wrap="square">
            <a:spAutoFit/>
          </a:bodyPr>
          <a:lstStyle/>
          <a:p>
            <a:pPr>
              <a:lnSpc>
                <a:spcPct val="107000"/>
              </a:lnSpc>
              <a:spcAft>
                <a:spcPts val="800"/>
              </a:spcAft>
            </a:pPr>
            <a:r>
              <a:rPr lang="et-EE" sz="2000" b="1" dirty="0">
                <a:latin typeface="Agency FB" panose="020B0503020202020204" pitchFamily="34" charset="0"/>
                <a:ea typeface="Calibri" panose="020F0502020204030204" pitchFamily="34" charset="0"/>
                <a:cs typeface="Times New Roman" panose="02020603050405020304" pitchFamily="18" charset="0"/>
              </a:rPr>
              <a:t>Valga linna </a:t>
            </a:r>
            <a:r>
              <a:rPr lang="et-EE" sz="2000" dirty="0">
                <a:latin typeface="Agency FB" panose="020B0503020202020204" pitchFamily="34" charset="0"/>
                <a:ea typeface="Calibri" panose="020F0502020204030204" pitchFamily="34" charset="0"/>
                <a:cs typeface="Times New Roman" panose="02020603050405020304" pitchFamily="18" charset="0"/>
              </a:rPr>
              <a:t>infolehena ilmus aastatel 2011-2017 </a:t>
            </a:r>
            <a:r>
              <a:rPr lang="et-EE" sz="2000" b="1" dirty="0">
                <a:latin typeface="Agency FB" panose="020B0503020202020204" pitchFamily="34" charset="0"/>
                <a:ea typeface="Calibri" panose="020F0502020204030204" pitchFamily="34" charset="0"/>
                <a:cs typeface="Times New Roman" panose="02020603050405020304" pitchFamily="18" charset="0"/>
              </a:rPr>
              <a:t>„Valga Linna Leht“.</a:t>
            </a:r>
          </a:p>
          <a:p>
            <a:pPr>
              <a:lnSpc>
                <a:spcPct val="107000"/>
              </a:lnSpc>
              <a:spcAft>
                <a:spcPts val="800"/>
              </a:spcAft>
            </a:pPr>
            <a:r>
              <a:rPr lang="et-EE" sz="2000" dirty="0">
                <a:latin typeface="Agency FB" panose="020B0503020202020204" pitchFamily="34" charset="0"/>
                <a:ea typeface="Calibri" panose="020F0502020204030204" pitchFamily="34" charset="0"/>
                <a:cs typeface="Times New Roman" panose="02020603050405020304" pitchFamily="18" charset="0"/>
              </a:rPr>
              <a:t>Leht ilmus ka venekeelsena.</a:t>
            </a:r>
          </a:p>
          <a:p>
            <a:pPr>
              <a:lnSpc>
                <a:spcPct val="107000"/>
              </a:lnSpc>
              <a:spcAft>
                <a:spcPts val="800"/>
              </a:spcAft>
            </a:pPr>
            <a:r>
              <a:rPr lang="et-EE" sz="2000" b="1" dirty="0">
                <a:latin typeface="Agency FB" panose="020B0503020202020204" pitchFamily="34" charset="0"/>
                <a:ea typeface="Calibri" panose="020F0502020204030204" pitchFamily="34" charset="0"/>
                <a:cs typeface="Times New Roman" panose="02020603050405020304" pitchFamily="18" charset="0"/>
              </a:rPr>
              <a:t>Valga valla </a:t>
            </a:r>
            <a:r>
              <a:rPr lang="et-EE" sz="2000" dirty="0">
                <a:latin typeface="Agency FB" panose="020B0503020202020204" pitchFamily="34" charset="0"/>
                <a:ea typeface="Calibri" panose="020F0502020204030204" pitchFamily="34" charset="0"/>
                <a:cs typeface="Times New Roman" panose="02020603050405020304" pitchFamily="18" charset="0"/>
              </a:rPr>
              <a:t>infoleht kannab pealkirja </a:t>
            </a:r>
            <a:r>
              <a:rPr lang="et-EE" sz="2000" b="1" dirty="0">
                <a:latin typeface="Agency FB" panose="020B0503020202020204" pitchFamily="34" charset="0"/>
                <a:ea typeface="Calibri" panose="020F0502020204030204" pitchFamily="34" charset="0"/>
                <a:cs typeface="Times New Roman" panose="02020603050405020304" pitchFamily="18" charset="0"/>
              </a:rPr>
              <a:t>„Valga Teataja“. </a:t>
            </a:r>
            <a:r>
              <a:rPr lang="et-EE" sz="2000" dirty="0">
                <a:latin typeface="Agency FB" panose="020B0503020202020204" pitchFamily="34" charset="0"/>
                <a:ea typeface="Calibri" panose="020F0502020204030204" pitchFamily="34" charset="0"/>
                <a:cs typeface="Times New Roman" panose="02020603050405020304" pitchFamily="18" charset="0"/>
              </a:rPr>
              <a:t>Esimene leht ilmus </a:t>
            </a:r>
          </a:p>
          <a:p>
            <a:pPr>
              <a:lnSpc>
                <a:spcPct val="107000"/>
              </a:lnSpc>
              <a:spcAft>
                <a:spcPts val="800"/>
              </a:spcAft>
            </a:pPr>
            <a:r>
              <a:rPr lang="et-EE" sz="2000" dirty="0">
                <a:latin typeface="Agency FB" panose="020B0503020202020204" pitchFamily="34" charset="0"/>
                <a:ea typeface="Calibri" panose="020F0502020204030204" pitchFamily="34" charset="0"/>
                <a:cs typeface="Times New Roman" panose="02020603050405020304" pitchFamily="18" charset="0"/>
              </a:rPr>
              <a:t>1. augustil 2018. </a:t>
            </a:r>
          </a:p>
          <a:p>
            <a:pPr>
              <a:lnSpc>
                <a:spcPct val="107000"/>
              </a:lnSpc>
              <a:spcAft>
                <a:spcPts val="800"/>
              </a:spcAft>
            </a:pPr>
            <a:r>
              <a:rPr lang="et-EE" sz="2000" dirty="0">
                <a:latin typeface="Agency FB" panose="020B0503020202020204" pitchFamily="34" charset="0"/>
                <a:ea typeface="Calibri" panose="020F0502020204030204" pitchFamily="34" charset="0"/>
                <a:cs typeface="Times New Roman" panose="02020603050405020304" pitchFamily="18" charset="0"/>
              </a:rPr>
              <a:t>Leht ilmub 1 kord kuus. Venekeelse lehe pealkiri on </a:t>
            </a:r>
            <a:r>
              <a:rPr lang="et-EE" sz="2000" b="1" dirty="0">
                <a:latin typeface="Agency FB" panose="020B0503020202020204" pitchFamily="34" charset="0"/>
                <a:ea typeface="Calibri" panose="020F0502020204030204" pitchFamily="34" charset="0"/>
                <a:cs typeface="Times New Roman" panose="02020603050405020304" pitchFamily="18" charset="0"/>
              </a:rPr>
              <a:t>„</a:t>
            </a:r>
            <a:r>
              <a:rPr lang="ru-RU" sz="2000" b="1" dirty="0">
                <a:latin typeface="Calibri" panose="020F0502020204030204" pitchFamily="34" charset="0"/>
                <a:ea typeface="Calibri" panose="020F0502020204030204" pitchFamily="34" charset="0"/>
                <a:cs typeface="Times New Roman" panose="02020603050405020304" pitchFamily="18" charset="0"/>
              </a:rPr>
              <a:t>Вестник Валга»</a:t>
            </a:r>
            <a:r>
              <a:rPr lang="et-EE" sz="2000" b="1" dirty="0">
                <a:latin typeface="Agency FB" panose="020B0503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264140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b="1" dirty="0">
                <a:latin typeface="Algerian" panose="04020705040A02060702" pitchFamily="82" charset="0"/>
              </a:rPr>
              <a:t>Kasutatud materjalid</a:t>
            </a:r>
          </a:p>
        </p:txBody>
      </p:sp>
      <p:sp>
        <p:nvSpPr>
          <p:cNvPr id="3" name="Sisu kohatäide 2"/>
          <p:cNvSpPr>
            <a:spLocks noGrp="1"/>
          </p:cNvSpPr>
          <p:nvPr>
            <p:ph idx="1"/>
          </p:nvPr>
        </p:nvSpPr>
        <p:spPr/>
        <p:txBody>
          <a:bodyPr>
            <a:normAutofit fontScale="92500" lnSpcReduction="10000"/>
          </a:bodyPr>
          <a:lstStyle/>
          <a:p>
            <a:r>
              <a:rPr lang="et-EE" sz="2000" dirty="0">
                <a:latin typeface="Agency FB" panose="020B0503020202020204" pitchFamily="34" charset="0"/>
              </a:rPr>
              <a:t>Valga linna kroonika –valgalinn.ee</a:t>
            </a:r>
          </a:p>
          <a:p>
            <a:r>
              <a:rPr lang="et-EE" sz="2000" dirty="0">
                <a:latin typeface="Agency FB" panose="020B0503020202020204" pitchFamily="34" charset="0"/>
              </a:rPr>
              <a:t>Valga linna kroonikaraamat I, Valga, 2005</a:t>
            </a:r>
          </a:p>
          <a:p>
            <a:r>
              <a:rPr lang="et-EE" sz="2000" dirty="0">
                <a:latin typeface="Agency FB" panose="020B0503020202020204" pitchFamily="34" charset="0"/>
              </a:rPr>
              <a:t>Valga linna kroonikaraamat II. Valga, 2006</a:t>
            </a:r>
          </a:p>
          <a:p>
            <a:r>
              <a:rPr lang="et-EE" sz="2000" dirty="0">
                <a:latin typeface="Agency FB" panose="020B0503020202020204" pitchFamily="34" charset="0"/>
              </a:rPr>
              <a:t>Andmebaas ESTER</a:t>
            </a:r>
          </a:p>
          <a:p>
            <a:r>
              <a:rPr lang="et-EE" sz="2000" dirty="0">
                <a:latin typeface="Agency FB" panose="020B0503020202020204" pitchFamily="34" charset="0"/>
              </a:rPr>
              <a:t>DIGAR –digar.ee</a:t>
            </a:r>
          </a:p>
          <a:p>
            <a:r>
              <a:rPr lang="et-EE" sz="2000" dirty="0">
                <a:latin typeface="Agency FB" panose="020B0503020202020204" pitchFamily="34" charset="0"/>
              </a:rPr>
              <a:t>Eestikeelne ajakirjandus 1766-1940. II, Tallinn, 2002</a:t>
            </a:r>
          </a:p>
          <a:p>
            <a:r>
              <a:rPr lang="et-EE" sz="2000" dirty="0">
                <a:latin typeface="Agency FB" panose="020B0503020202020204" pitchFamily="34" charset="0"/>
              </a:rPr>
              <a:t>Eesti perioodika 1941-1944. Tallinn, 2009</a:t>
            </a:r>
          </a:p>
          <a:p>
            <a:r>
              <a:rPr lang="et-EE" sz="2000" dirty="0">
                <a:latin typeface="Agency FB" panose="020B0503020202020204" pitchFamily="34" charset="0"/>
              </a:rPr>
              <a:t>Meie jäljed jäävad. Tartu, 2004</a:t>
            </a:r>
          </a:p>
          <a:p>
            <a:r>
              <a:rPr lang="et-EE" sz="2000" dirty="0">
                <a:latin typeface="Agency FB" panose="020B0503020202020204" pitchFamily="34" charset="0"/>
              </a:rPr>
              <a:t>Valgamaalane. 2000, 21. dets.</a:t>
            </a:r>
          </a:p>
          <a:p>
            <a:r>
              <a:rPr lang="et-EE" sz="2000" dirty="0">
                <a:latin typeface="Agency FB" panose="020B0503020202020204" pitchFamily="34" charset="0"/>
              </a:rPr>
              <a:t>Valgamaalane. 2009, 21. nov.</a:t>
            </a:r>
          </a:p>
          <a:p>
            <a:r>
              <a:rPr lang="et-EE" sz="2000" dirty="0">
                <a:latin typeface="Agency FB" panose="020B0503020202020204" pitchFamily="34" charset="0"/>
              </a:rPr>
              <a:t>Lõuna-Eesti. 1940, 24. mai </a:t>
            </a:r>
          </a:p>
          <a:p>
            <a:r>
              <a:rPr lang="et-EE" sz="2000" dirty="0" err="1">
                <a:latin typeface="Agency FB" panose="020B0503020202020204" pitchFamily="34" charset="0"/>
              </a:rPr>
              <a:t>Vikipeedia</a:t>
            </a:r>
            <a:endParaRPr lang="et-EE" sz="2000" dirty="0">
              <a:latin typeface="Agency FB" panose="020B0503020202020204" pitchFamily="34" charset="0"/>
            </a:endParaRPr>
          </a:p>
        </p:txBody>
      </p:sp>
    </p:spTree>
    <p:extLst>
      <p:ext uri="{BB962C8B-B14F-4D97-AF65-F5344CB8AC3E}">
        <p14:creationId xmlns:p14="http://schemas.microsoft.com/office/powerpoint/2010/main" val="1761221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800808"/>
          </a:xfrm>
        </p:spPr>
        <p:txBody>
          <a:bodyPr>
            <a:normAutofit fontScale="90000"/>
          </a:bodyPr>
          <a:lstStyle/>
          <a:p>
            <a:pPr algn="ctr"/>
            <a:r>
              <a:rPr lang="et-EE" b="1" dirty="0">
                <a:latin typeface="Algerian" panose="04020705040A02060702" pitchFamily="82" charset="0"/>
              </a:rPr>
              <a:t/>
            </a:r>
            <a:br>
              <a:rPr lang="et-EE" b="1" dirty="0">
                <a:latin typeface="Algerian" panose="04020705040A02060702" pitchFamily="82" charset="0"/>
              </a:rPr>
            </a:br>
            <a:r>
              <a:rPr lang="et-EE" b="1" dirty="0">
                <a:latin typeface="Algerian" panose="04020705040A02060702" pitchFamily="82" charset="0"/>
              </a:rPr>
              <a:t/>
            </a:r>
            <a:br>
              <a:rPr lang="et-EE" b="1" dirty="0">
                <a:latin typeface="Algerian" panose="04020705040A02060702" pitchFamily="82" charset="0"/>
              </a:rPr>
            </a:br>
            <a:r>
              <a:rPr lang="et-EE" b="1" dirty="0">
                <a:latin typeface="Algerian" panose="04020705040A02060702" pitchFamily="82" charset="0"/>
              </a:rPr>
              <a:t/>
            </a:r>
            <a:br>
              <a:rPr lang="et-EE" b="1" dirty="0">
                <a:latin typeface="Algerian" panose="04020705040A02060702" pitchFamily="82" charset="0"/>
              </a:rPr>
            </a:br>
            <a:r>
              <a:rPr lang="et-EE" b="1" dirty="0">
                <a:latin typeface="Algerian" panose="04020705040A02060702" pitchFamily="82" charset="0"/>
              </a:rPr>
              <a:t/>
            </a:r>
            <a:br>
              <a:rPr lang="et-EE" b="1" dirty="0">
                <a:latin typeface="Algerian" panose="04020705040A02060702" pitchFamily="82" charset="0"/>
              </a:rPr>
            </a:br>
            <a:r>
              <a:rPr lang="et-EE" b="1" dirty="0">
                <a:latin typeface="Algerian" panose="04020705040A02060702" pitchFamily="82" charset="0"/>
              </a:rPr>
              <a:t/>
            </a:r>
            <a:br>
              <a:rPr lang="et-EE" b="1" dirty="0">
                <a:latin typeface="Algerian" panose="04020705040A02060702" pitchFamily="82" charset="0"/>
              </a:rPr>
            </a:br>
            <a:r>
              <a:rPr lang="et-EE" b="1" dirty="0" err="1">
                <a:latin typeface="Algerian" panose="04020705040A02060702" pitchFamily="82" charset="0"/>
              </a:rPr>
              <a:t>Ferdinand</a:t>
            </a:r>
            <a:r>
              <a:rPr lang="et-EE" b="1" dirty="0">
                <a:latin typeface="Algerian" panose="04020705040A02060702" pitchFamily="82" charset="0"/>
              </a:rPr>
              <a:t> Alexander Thomas </a:t>
            </a:r>
            <a:r>
              <a:rPr lang="et-EE" b="1" dirty="0" err="1">
                <a:latin typeface="Algerian" panose="04020705040A02060702" pitchFamily="82" charset="0"/>
              </a:rPr>
              <a:t>Kajander</a:t>
            </a:r>
            <a:r>
              <a:rPr lang="et-EE" b="1" dirty="0">
                <a:latin typeface="Algerian" panose="04020705040A02060702" pitchFamily="82" charset="0"/>
              </a:rPr>
              <a:t> </a:t>
            </a:r>
            <a:br>
              <a:rPr lang="et-EE" b="1" dirty="0">
                <a:latin typeface="Algerian" panose="04020705040A02060702" pitchFamily="82" charset="0"/>
              </a:rPr>
            </a:br>
            <a:r>
              <a:rPr lang="et-EE" b="1" dirty="0">
                <a:latin typeface="Algerian" panose="04020705040A02060702" pitchFamily="82" charset="0"/>
              </a:rPr>
              <a:t>(1838-1910)</a:t>
            </a:r>
            <a:endParaRPr lang="et-EE" dirty="0"/>
          </a:p>
        </p:txBody>
      </p:sp>
      <p:sp>
        <p:nvSpPr>
          <p:cNvPr id="3" name="Pildi kohatäide 2"/>
          <p:cNvSpPr>
            <a:spLocks noGrp="1"/>
          </p:cNvSpPr>
          <p:nvPr>
            <p:ph type="pic" idx="1"/>
          </p:nvPr>
        </p:nvSpPr>
        <p:spPr>
          <a:xfrm>
            <a:off x="5148354" y="995363"/>
            <a:ext cx="6172200" cy="4873625"/>
          </a:xfrm>
        </p:spPr>
      </p:sp>
      <p:sp>
        <p:nvSpPr>
          <p:cNvPr id="4" name="Teksti kohatäide 3"/>
          <p:cNvSpPr>
            <a:spLocks noGrp="1"/>
          </p:cNvSpPr>
          <p:nvPr>
            <p:ph type="body" sz="half" idx="2"/>
          </p:nvPr>
        </p:nvSpPr>
        <p:spPr>
          <a:xfrm>
            <a:off x="839788" y="2332652"/>
            <a:ext cx="3932237" cy="3536335"/>
          </a:xfrm>
        </p:spPr>
        <p:txBody>
          <a:bodyPr>
            <a:normAutofit/>
          </a:bodyPr>
          <a:lstStyle/>
          <a:p>
            <a:r>
              <a:rPr lang="et-EE" sz="2400" dirty="0">
                <a:latin typeface="Bodoni MT Condensed" panose="02070606080606020203" pitchFamily="18" charset="0"/>
              </a:rPr>
              <a:t>Kirjastaja ja fotograaf.</a:t>
            </a:r>
            <a:br>
              <a:rPr lang="et-EE" sz="2400" dirty="0">
                <a:latin typeface="Bodoni MT Condensed" panose="02070606080606020203" pitchFamily="18" charset="0"/>
              </a:rPr>
            </a:br>
            <a:r>
              <a:rPr lang="et-EE" sz="2400" dirty="0">
                <a:latin typeface="Bodoni MT Condensed" panose="02070606080606020203" pitchFamily="18" charset="0"/>
              </a:rPr>
              <a:t>Avas 1865. aastal Valgas litograafia ja fotograafia töökoja, 1880. aastal trükikoja. Aastatel 1876-1878 anti tema töökojas litograafiliselt välja Valga esimest ajalehte „</a:t>
            </a:r>
            <a:r>
              <a:rPr lang="et-EE" sz="2400" dirty="0" err="1">
                <a:latin typeface="Bodoni MT Condensed" panose="02070606080606020203" pitchFamily="18" charset="0"/>
              </a:rPr>
              <a:t>Walksches</a:t>
            </a:r>
            <a:r>
              <a:rPr lang="et-EE" sz="2400" dirty="0">
                <a:latin typeface="Bodoni MT Condensed" panose="02070606080606020203" pitchFamily="18" charset="0"/>
              </a:rPr>
              <a:t> </a:t>
            </a:r>
            <a:r>
              <a:rPr lang="et-EE" sz="2400" dirty="0" err="1">
                <a:latin typeface="Bodoni MT Condensed" panose="02070606080606020203" pitchFamily="18" charset="0"/>
              </a:rPr>
              <a:t>Annoncenblatt</a:t>
            </a:r>
            <a:r>
              <a:rPr lang="et-EE" sz="2400" dirty="0">
                <a:latin typeface="Bodoni MT Condensed" panose="02070606080606020203" pitchFamily="18" charset="0"/>
              </a:rPr>
              <a:t>“, hiljem selle järglast nimega „</a:t>
            </a:r>
            <a:r>
              <a:rPr lang="et-EE" sz="2400" dirty="0" err="1">
                <a:latin typeface="Bodoni MT Condensed" panose="02070606080606020203" pitchFamily="18" charset="0"/>
              </a:rPr>
              <a:t>Walkscher</a:t>
            </a:r>
            <a:r>
              <a:rPr lang="et-EE" sz="2400" dirty="0">
                <a:latin typeface="Bodoni MT Condensed" panose="02070606080606020203" pitchFamily="18" charset="0"/>
              </a:rPr>
              <a:t> </a:t>
            </a:r>
            <a:r>
              <a:rPr lang="et-EE" sz="2400" dirty="0" err="1">
                <a:latin typeface="Bodoni MT Condensed" panose="02070606080606020203" pitchFamily="18" charset="0"/>
              </a:rPr>
              <a:t>Anzeiger</a:t>
            </a:r>
            <a:r>
              <a:rPr lang="et-EE" sz="2400" dirty="0">
                <a:latin typeface="Bodoni MT Condensed" panose="02070606080606020203" pitchFamily="18" charset="0"/>
              </a:rPr>
              <a:t>“.</a:t>
            </a:r>
          </a:p>
          <a:p>
            <a:endParaRPr lang="et-EE" sz="2400" dirty="0"/>
          </a:p>
        </p:txBody>
      </p:sp>
      <p:pic>
        <p:nvPicPr>
          <p:cNvPr id="5" name="Pilt 4" descr="https://photos.geni.com/p13/f2/4e/2b/95/534448468003d99f/tas23geq_medium.jpg"/>
          <p:cNvPicPr/>
          <p:nvPr/>
        </p:nvPicPr>
        <p:blipFill>
          <a:blip r:embed="rId2">
            <a:extLst>
              <a:ext uri="{28A0092B-C50C-407E-A947-70E740481C1C}">
                <a14:useLocalDpi xmlns:a14="http://schemas.microsoft.com/office/drawing/2010/main" val="0"/>
              </a:ext>
            </a:extLst>
          </a:blip>
          <a:srcRect/>
          <a:stretch>
            <a:fillRect/>
          </a:stretch>
        </p:blipFill>
        <p:spPr bwMode="auto">
          <a:xfrm>
            <a:off x="6557554" y="1306287"/>
            <a:ext cx="4084320" cy="3823062"/>
          </a:xfrm>
          <a:prstGeom prst="rect">
            <a:avLst/>
          </a:prstGeom>
          <a:noFill/>
          <a:ln>
            <a:noFill/>
          </a:ln>
        </p:spPr>
      </p:pic>
    </p:spTree>
    <p:extLst>
      <p:ext uri="{BB962C8B-B14F-4D97-AF65-F5344CB8AC3E}">
        <p14:creationId xmlns:p14="http://schemas.microsoft.com/office/powerpoint/2010/main" val="230836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pPr algn="ctr"/>
            <a:r>
              <a:rPr lang="et-EE" sz="4400" b="1" dirty="0">
                <a:latin typeface="Algerian" panose="04020705040A02060702" pitchFamily="82" charset="0"/>
              </a:rPr>
              <a:t>"</a:t>
            </a:r>
            <a:r>
              <a:rPr lang="et-EE" sz="5300" b="1" dirty="0" err="1">
                <a:latin typeface="Algerian" panose="04020705040A02060702" pitchFamily="82" charset="0"/>
              </a:rPr>
              <a:t>Walkscher</a:t>
            </a:r>
            <a:r>
              <a:rPr lang="et-EE" sz="5300" b="1" dirty="0">
                <a:latin typeface="Algerian" panose="04020705040A02060702" pitchFamily="82" charset="0"/>
              </a:rPr>
              <a:t> </a:t>
            </a:r>
            <a:r>
              <a:rPr lang="et-EE" sz="5300" b="1" dirty="0" err="1">
                <a:latin typeface="Algerian" panose="04020705040A02060702" pitchFamily="82" charset="0"/>
              </a:rPr>
              <a:t>Anzeiger</a:t>
            </a:r>
            <a:r>
              <a:rPr lang="et-EE" sz="5300" b="1" dirty="0">
                <a:latin typeface="Algerian" panose="04020705040A02060702" pitchFamily="82" charset="0"/>
              </a:rPr>
              <a:t>" </a:t>
            </a:r>
            <a:r>
              <a:rPr lang="et-EE" b="1" dirty="0">
                <a:latin typeface="Algerian" panose="04020705040A02060702" pitchFamily="82" charset="0"/>
              </a:rPr>
              <a:t/>
            </a:r>
            <a:br>
              <a:rPr lang="et-EE" b="1" dirty="0">
                <a:latin typeface="Algerian" panose="04020705040A02060702" pitchFamily="82" charset="0"/>
              </a:rPr>
            </a:br>
            <a:r>
              <a:rPr lang="et-EE" sz="3100" b="1" dirty="0">
                <a:latin typeface="Algerian" panose="04020705040A02060702" pitchFamily="82" charset="0"/>
              </a:rPr>
              <a:t>(1883-1906)</a:t>
            </a:r>
            <a:endParaRPr lang="et-EE" sz="3100" dirty="0">
              <a:latin typeface="Algerian" panose="04020705040A02060702" pitchFamily="82" charset="0"/>
            </a:endParaRPr>
          </a:p>
        </p:txBody>
      </p:sp>
      <p:sp>
        <p:nvSpPr>
          <p:cNvPr id="4" name="Teksti kohatäide 3"/>
          <p:cNvSpPr>
            <a:spLocks noGrp="1"/>
          </p:cNvSpPr>
          <p:nvPr>
            <p:ph type="body" sz="half" idx="2"/>
          </p:nvPr>
        </p:nvSpPr>
        <p:spPr>
          <a:xfrm>
            <a:off x="1001486" y="2351348"/>
            <a:ext cx="3770539" cy="3517639"/>
          </a:xfrm>
        </p:spPr>
        <p:txBody>
          <a:bodyPr>
            <a:normAutofit/>
          </a:bodyPr>
          <a:lstStyle/>
          <a:p>
            <a:r>
              <a:rPr lang="et-EE" sz="2400" dirty="0">
                <a:latin typeface="Agency FB" panose="020B0503020202020204" pitchFamily="34" charset="0"/>
              </a:rPr>
              <a:t>Aastatel 1883-1906 ilmus Valgas saksakeelne nädalaleht „</a:t>
            </a:r>
            <a:r>
              <a:rPr lang="et-EE" sz="2400" dirty="0" err="1">
                <a:latin typeface="Agency FB" panose="020B0503020202020204" pitchFamily="34" charset="0"/>
              </a:rPr>
              <a:t>Walkscher</a:t>
            </a:r>
            <a:r>
              <a:rPr lang="et-EE" sz="2400" dirty="0">
                <a:latin typeface="Agency FB" panose="020B0503020202020204" pitchFamily="34" charset="0"/>
              </a:rPr>
              <a:t> </a:t>
            </a:r>
            <a:r>
              <a:rPr lang="et-EE" sz="2400" dirty="0" err="1">
                <a:latin typeface="Agency FB" panose="020B0503020202020204" pitchFamily="34" charset="0"/>
              </a:rPr>
              <a:t>Anzeiger</a:t>
            </a:r>
            <a:r>
              <a:rPr lang="et-EE" sz="2400" dirty="0">
                <a:latin typeface="Agency FB" panose="020B0503020202020204" pitchFamily="34" charset="0"/>
              </a:rPr>
              <a:t>“.</a:t>
            </a:r>
          </a:p>
          <a:p>
            <a:r>
              <a:rPr lang="et-EE" sz="2400" dirty="0">
                <a:latin typeface="Agency FB" panose="020B0503020202020204" pitchFamily="34" charset="0"/>
              </a:rPr>
              <a:t>Vastutav toimetaja oli aktsiisiinspektor J. </a:t>
            </a:r>
            <a:r>
              <a:rPr lang="et-EE" sz="2400" dirty="0" err="1">
                <a:latin typeface="Agency FB" panose="020B0503020202020204" pitchFamily="34" charset="0"/>
              </a:rPr>
              <a:t>Zelinsky</a:t>
            </a:r>
            <a:r>
              <a:rPr lang="et-EE" sz="2400" dirty="0">
                <a:latin typeface="Agency FB" panose="020B0503020202020204" pitchFamily="34" charset="0"/>
              </a:rPr>
              <a:t> ja väljaandjaks trükikojaomanik Fr. </a:t>
            </a:r>
            <a:r>
              <a:rPr lang="et-EE" sz="2400" dirty="0" err="1">
                <a:latin typeface="Agency FB" panose="020B0503020202020204" pitchFamily="34" charset="0"/>
              </a:rPr>
              <a:t>Kajander</a:t>
            </a:r>
            <a:r>
              <a:rPr lang="et-EE" sz="2400" dirty="0">
                <a:latin typeface="Agency FB" panose="020B0503020202020204" pitchFamily="34" charset="0"/>
              </a:rPr>
              <a:t>. </a:t>
            </a:r>
            <a:r>
              <a:rPr lang="et-EE" sz="2400" dirty="0" err="1">
                <a:latin typeface="Agency FB" panose="020B0503020202020204" pitchFamily="34" charset="0"/>
              </a:rPr>
              <a:t>Zelinsky</a:t>
            </a:r>
            <a:r>
              <a:rPr lang="et-EE" sz="2400" dirty="0">
                <a:latin typeface="Agency FB" panose="020B0503020202020204" pitchFamily="34" charset="0"/>
              </a:rPr>
              <a:t> surma järel hakkas vastutavaks toimetajaks gümnaasiumi direktor </a:t>
            </a:r>
            <a:r>
              <a:rPr lang="et-EE" sz="2400" dirty="0" err="1">
                <a:latin typeface="Agency FB" panose="020B0503020202020204" pitchFamily="34" charset="0"/>
              </a:rPr>
              <a:t>von</a:t>
            </a:r>
            <a:r>
              <a:rPr lang="et-EE" sz="2400" dirty="0">
                <a:latin typeface="Agency FB" panose="020B0503020202020204" pitchFamily="34" charset="0"/>
              </a:rPr>
              <a:t> </a:t>
            </a:r>
            <a:r>
              <a:rPr lang="et-EE" sz="2400" dirty="0" err="1">
                <a:latin typeface="Agency FB" panose="020B0503020202020204" pitchFamily="34" charset="0"/>
              </a:rPr>
              <a:t>Zeddelmann</a:t>
            </a:r>
            <a:r>
              <a:rPr lang="et-EE" sz="2400" dirty="0">
                <a:latin typeface="Agency FB" panose="020B0503020202020204" pitchFamily="34" charset="0"/>
              </a:rPr>
              <a:t> ja hiljem Fr. </a:t>
            </a:r>
            <a:r>
              <a:rPr lang="et-EE" sz="2400" dirty="0" err="1">
                <a:latin typeface="Agency FB" panose="020B0503020202020204" pitchFamily="34" charset="0"/>
              </a:rPr>
              <a:t>Kajander</a:t>
            </a:r>
            <a:r>
              <a:rPr lang="et-EE" sz="2400" dirty="0">
                <a:latin typeface="Agency FB" panose="020B0503020202020204" pitchFamily="34" charset="0"/>
              </a:rPr>
              <a:t>.</a:t>
            </a:r>
          </a:p>
          <a:p>
            <a:endParaRPr lang="et-EE" dirty="0"/>
          </a:p>
        </p:txBody>
      </p:sp>
      <p:pic>
        <p:nvPicPr>
          <p:cNvPr id="5" name="Sisu kohatäide 4" descr="C:\Users\toivo\Desktop\1.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22822" y="457201"/>
            <a:ext cx="5780903" cy="1702526"/>
          </a:xfrm>
          <a:prstGeom prst="rect">
            <a:avLst/>
          </a:prstGeom>
          <a:noFill/>
          <a:ln>
            <a:noFill/>
          </a:ln>
        </p:spPr>
      </p:pic>
      <p:pic>
        <p:nvPicPr>
          <p:cNvPr id="6" name="Pilt 5" descr="https://photos.geni.com/p13/12/5e/8d/8e/53444846fdf14b69/vid62nuj_medium.jpg"/>
          <p:cNvPicPr/>
          <p:nvPr/>
        </p:nvPicPr>
        <p:blipFill>
          <a:blip r:embed="rId3">
            <a:extLst>
              <a:ext uri="{28A0092B-C50C-407E-A947-70E740481C1C}">
                <a14:useLocalDpi xmlns:a14="http://schemas.microsoft.com/office/drawing/2010/main" val="0"/>
              </a:ext>
            </a:extLst>
          </a:blip>
          <a:srcRect/>
          <a:stretch>
            <a:fillRect/>
          </a:stretch>
        </p:blipFill>
        <p:spPr bwMode="auto">
          <a:xfrm>
            <a:off x="8638902" y="2351348"/>
            <a:ext cx="3082835" cy="3333028"/>
          </a:xfrm>
          <a:prstGeom prst="rect">
            <a:avLst/>
          </a:prstGeom>
          <a:noFill/>
          <a:ln>
            <a:noFill/>
          </a:ln>
        </p:spPr>
      </p:pic>
      <p:sp>
        <p:nvSpPr>
          <p:cNvPr id="7" name="Ristkülik 6"/>
          <p:cNvSpPr/>
          <p:nvPr/>
        </p:nvSpPr>
        <p:spPr>
          <a:xfrm>
            <a:off x="9039496" y="5981240"/>
            <a:ext cx="2508069" cy="646331"/>
          </a:xfrm>
          <a:prstGeom prst="rect">
            <a:avLst/>
          </a:prstGeom>
        </p:spPr>
        <p:txBody>
          <a:bodyPr wrap="square">
            <a:spAutoFit/>
          </a:bodyPr>
          <a:lstStyle/>
          <a:p>
            <a:pPr algn="ctr"/>
            <a:r>
              <a:rPr lang="et-EE" b="1" dirty="0">
                <a:latin typeface="Agency FB" panose="020B0503020202020204" pitchFamily="34" charset="0"/>
              </a:rPr>
              <a:t>Rudolf Oskar </a:t>
            </a:r>
            <a:r>
              <a:rPr lang="et-EE" b="1" dirty="0" err="1">
                <a:latin typeface="Agency FB" panose="020B0503020202020204" pitchFamily="34" charset="0"/>
              </a:rPr>
              <a:t>von</a:t>
            </a:r>
            <a:r>
              <a:rPr lang="et-EE" b="1" dirty="0">
                <a:latin typeface="Agency FB" panose="020B0503020202020204" pitchFamily="34" charset="0"/>
              </a:rPr>
              <a:t> </a:t>
            </a:r>
            <a:r>
              <a:rPr lang="et-EE" b="1" dirty="0" err="1">
                <a:latin typeface="Agency FB" panose="020B0503020202020204" pitchFamily="34" charset="0"/>
              </a:rPr>
              <a:t>Zeddelmann</a:t>
            </a:r>
            <a:r>
              <a:rPr lang="et-EE" b="1" dirty="0">
                <a:latin typeface="Agency FB" panose="020B0503020202020204" pitchFamily="34" charset="0"/>
              </a:rPr>
              <a:t> (1851-1916) </a:t>
            </a:r>
            <a:endParaRPr lang="et-EE" dirty="0"/>
          </a:p>
        </p:txBody>
      </p:sp>
      <p:pic>
        <p:nvPicPr>
          <p:cNvPr id="10" name="Pilt 9" descr="Julius Zelinsky (Allikas: Julius Zelinsky geni.com , 6000000040277962302 06.04.202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2822" y="2434649"/>
            <a:ext cx="2647406" cy="3351035"/>
          </a:xfrm>
          <a:prstGeom prst="rect">
            <a:avLst/>
          </a:prstGeom>
          <a:noFill/>
          <a:ln>
            <a:noFill/>
          </a:ln>
        </p:spPr>
      </p:pic>
      <p:sp>
        <p:nvSpPr>
          <p:cNvPr id="11" name="Ristkülik 10"/>
          <p:cNvSpPr/>
          <p:nvPr/>
        </p:nvSpPr>
        <p:spPr>
          <a:xfrm>
            <a:off x="5808616" y="5981240"/>
            <a:ext cx="1872343" cy="646331"/>
          </a:xfrm>
          <a:prstGeom prst="rect">
            <a:avLst/>
          </a:prstGeom>
        </p:spPr>
        <p:txBody>
          <a:bodyPr wrap="square">
            <a:spAutoFit/>
          </a:bodyPr>
          <a:lstStyle/>
          <a:p>
            <a:pPr algn="ctr"/>
            <a:r>
              <a:rPr lang="et-EE" b="1" dirty="0">
                <a:latin typeface="Agency FB" panose="020B0503020202020204" pitchFamily="34" charset="0"/>
              </a:rPr>
              <a:t>Julius </a:t>
            </a:r>
            <a:r>
              <a:rPr lang="et-EE" b="1" dirty="0" err="1">
                <a:latin typeface="Agency FB" panose="020B0503020202020204" pitchFamily="34" charset="0"/>
              </a:rPr>
              <a:t>Zelinsky</a:t>
            </a:r>
            <a:r>
              <a:rPr lang="et-EE" b="1" dirty="0">
                <a:latin typeface="Agency FB" panose="020B0503020202020204" pitchFamily="34" charset="0"/>
              </a:rPr>
              <a:t> (1835-1893)</a:t>
            </a:r>
            <a:endParaRPr lang="et-EE" dirty="0">
              <a:latin typeface="Agency FB" panose="020B0503020202020204" pitchFamily="34" charset="0"/>
            </a:endParaRPr>
          </a:p>
        </p:txBody>
      </p:sp>
    </p:spTree>
    <p:extLst>
      <p:ext uri="{BB962C8B-B14F-4D97-AF65-F5344CB8AC3E}">
        <p14:creationId xmlns:p14="http://schemas.microsoft.com/office/powerpoint/2010/main" val="1694050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5"/>
            <a:ext cx="10515600" cy="2166615"/>
          </a:xfrm>
        </p:spPr>
        <p:txBody>
          <a:bodyPr>
            <a:normAutofit fontScale="90000"/>
          </a:bodyPr>
          <a:lstStyle/>
          <a:p>
            <a:pPr algn="ctr"/>
            <a:r>
              <a:rPr lang="et-EE" sz="6000" b="1" dirty="0">
                <a:latin typeface="Algerian" panose="04020705040A02060702" pitchFamily="82" charset="0"/>
              </a:rPr>
              <a:t>„</a:t>
            </a:r>
            <a:r>
              <a:rPr lang="et-EE" sz="6000" b="1" dirty="0" err="1">
                <a:latin typeface="Algerian" panose="04020705040A02060702" pitchFamily="82" charset="0"/>
              </a:rPr>
              <a:t>Südlivländischer</a:t>
            </a:r>
            <a:r>
              <a:rPr lang="et-EE" sz="6000" b="1" dirty="0">
                <a:latin typeface="Algerian" panose="04020705040A02060702" pitchFamily="82" charset="0"/>
              </a:rPr>
              <a:t> </a:t>
            </a:r>
            <a:br>
              <a:rPr lang="et-EE" sz="6000" b="1" dirty="0">
                <a:latin typeface="Algerian" panose="04020705040A02060702" pitchFamily="82" charset="0"/>
              </a:rPr>
            </a:br>
            <a:r>
              <a:rPr lang="et-EE" sz="6000" b="1" dirty="0" err="1">
                <a:latin typeface="Algerian" panose="04020705040A02060702" pitchFamily="82" charset="0"/>
              </a:rPr>
              <a:t>Anzeiger</a:t>
            </a:r>
            <a:r>
              <a:rPr lang="et-EE" sz="6000" b="1" dirty="0">
                <a:latin typeface="Algerian" panose="04020705040A02060702" pitchFamily="82" charset="0"/>
              </a:rPr>
              <a:t>“ </a:t>
            </a:r>
            <a:r>
              <a:rPr lang="et-EE" b="1" dirty="0">
                <a:latin typeface="Algerian" panose="04020705040A02060702" pitchFamily="82" charset="0"/>
              </a:rPr>
              <a:t/>
            </a:r>
            <a:br>
              <a:rPr lang="et-EE" b="1" dirty="0">
                <a:latin typeface="Algerian" panose="04020705040A02060702" pitchFamily="82" charset="0"/>
              </a:rPr>
            </a:br>
            <a:r>
              <a:rPr lang="et-EE" sz="4000" b="1" dirty="0">
                <a:latin typeface="Algerian" panose="04020705040A02060702" pitchFamily="82" charset="0"/>
              </a:rPr>
              <a:t>(1907-1917)</a:t>
            </a:r>
          </a:p>
        </p:txBody>
      </p:sp>
      <p:pic>
        <p:nvPicPr>
          <p:cNvPr id="4" name="Sisu kohatäide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3634" y="2699657"/>
            <a:ext cx="9196251" cy="2473234"/>
          </a:xfrm>
        </p:spPr>
      </p:pic>
      <p:sp>
        <p:nvSpPr>
          <p:cNvPr id="5" name="Ristkülik 4"/>
          <p:cNvSpPr/>
          <p:nvPr/>
        </p:nvSpPr>
        <p:spPr>
          <a:xfrm rot="10800000" flipV="1">
            <a:off x="1654629" y="5340808"/>
            <a:ext cx="8482148" cy="923330"/>
          </a:xfrm>
          <a:prstGeom prst="rect">
            <a:avLst/>
          </a:prstGeom>
        </p:spPr>
        <p:txBody>
          <a:bodyPr wrap="square">
            <a:spAutoFit/>
          </a:bodyPr>
          <a:lstStyle/>
          <a:p>
            <a:endParaRPr lang="et-EE" dirty="0">
              <a:latin typeface="Agency FB" panose="020B0503020202020204" pitchFamily="34" charset="0"/>
            </a:endParaRPr>
          </a:p>
          <a:p>
            <a:r>
              <a:rPr lang="et-EE" dirty="0">
                <a:latin typeface="Agency FB" panose="020B0503020202020204" pitchFamily="34" charset="0"/>
              </a:rPr>
              <a:t>1907. aastal sai „</a:t>
            </a:r>
            <a:r>
              <a:rPr lang="et-EE" dirty="0" err="1">
                <a:latin typeface="Agency FB" panose="020B0503020202020204" pitchFamily="34" charset="0"/>
              </a:rPr>
              <a:t>Walkscher</a:t>
            </a:r>
            <a:r>
              <a:rPr lang="et-EE" dirty="0">
                <a:latin typeface="Agency FB" panose="020B0503020202020204" pitchFamily="34" charset="0"/>
              </a:rPr>
              <a:t> </a:t>
            </a:r>
            <a:r>
              <a:rPr lang="et-EE" dirty="0" err="1">
                <a:latin typeface="Agency FB" panose="020B0503020202020204" pitchFamily="34" charset="0"/>
              </a:rPr>
              <a:t>Anzeiger</a:t>
            </a:r>
            <a:r>
              <a:rPr lang="et-EE" dirty="0">
                <a:latin typeface="Agency FB" panose="020B0503020202020204" pitchFamily="34" charset="0"/>
              </a:rPr>
              <a:t>“ nimeks „</a:t>
            </a:r>
            <a:r>
              <a:rPr lang="et-EE" dirty="0" err="1">
                <a:latin typeface="Agency FB" panose="020B0503020202020204" pitchFamily="34" charset="0"/>
              </a:rPr>
              <a:t>Südlivländischer</a:t>
            </a:r>
            <a:r>
              <a:rPr lang="et-EE" dirty="0">
                <a:latin typeface="Agency FB" panose="020B0503020202020204" pitchFamily="34" charset="0"/>
              </a:rPr>
              <a:t> </a:t>
            </a:r>
            <a:r>
              <a:rPr lang="et-EE" dirty="0" err="1">
                <a:latin typeface="Agency FB" panose="020B0503020202020204" pitchFamily="34" charset="0"/>
              </a:rPr>
              <a:t>Anzeiger</a:t>
            </a:r>
            <a:r>
              <a:rPr lang="et-EE" dirty="0">
                <a:latin typeface="Agency FB" panose="020B0503020202020204" pitchFamily="34" charset="0"/>
              </a:rPr>
              <a:t>“. Ka see leht ilmus 1 kord nädalas. Toimetajateks olid </a:t>
            </a:r>
            <a:r>
              <a:rPr lang="et-EE" dirty="0" err="1">
                <a:latin typeface="Agency FB" panose="020B0503020202020204" pitchFamily="34" charset="0"/>
              </a:rPr>
              <a:t>Ferdinand</a:t>
            </a:r>
            <a:r>
              <a:rPr lang="et-EE" dirty="0">
                <a:latin typeface="Agency FB" panose="020B0503020202020204" pitchFamily="34" charset="0"/>
              </a:rPr>
              <a:t> </a:t>
            </a:r>
            <a:r>
              <a:rPr lang="et-EE" dirty="0" err="1">
                <a:latin typeface="Agency FB" panose="020B0503020202020204" pitchFamily="34" charset="0"/>
              </a:rPr>
              <a:t>Kajander</a:t>
            </a:r>
            <a:r>
              <a:rPr lang="et-EE" dirty="0">
                <a:latin typeface="Agency FB" panose="020B0503020202020204" pitchFamily="34" charset="0"/>
              </a:rPr>
              <a:t> ja Adolf </a:t>
            </a:r>
            <a:r>
              <a:rPr lang="et-EE" dirty="0" err="1">
                <a:latin typeface="Agency FB" panose="020B0503020202020204" pitchFamily="34" charset="0"/>
              </a:rPr>
              <a:t>Braun</a:t>
            </a:r>
            <a:r>
              <a:rPr lang="et-EE" dirty="0">
                <a:latin typeface="Agency FB" panose="020B0503020202020204" pitchFamily="34" charset="0"/>
              </a:rPr>
              <a:t>. Mõlemad tegutsesid ka lehe väljaandjana.</a:t>
            </a:r>
          </a:p>
        </p:txBody>
      </p:sp>
    </p:spTree>
    <p:extLst>
      <p:ext uri="{BB962C8B-B14F-4D97-AF65-F5344CB8AC3E}">
        <p14:creationId xmlns:p14="http://schemas.microsoft.com/office/powerpoint/2010/main" val="77102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9787" y="139337"/>
            <a:ext cx="3845423" cy="1297577"/>
          </a:xfrm>
        </p:spPr>
        <p:txBody>
          <a:bodyPr>
            <a:normAutofit fontScale="90000"/>
          </a:bodyPr>
          <a:lstStyle/>
          <a:p>
            <a:pPr algn="ctr"/>
            <a:r>
              <a:rPr lang="et-EE" sz="6000" b="1" dirty="0">
                <a:latin typeface="Algerian" panose="04020705040A02060702" pitchFamily="82" charset="0"/>
              </a:rPr>
              <a:t>„Sõna“</a:t>
            </a:r>
            <a:r>
              <a:rPr lang="et-EE" sz="6000" dirty="0">
                <a:latin typeface="Algerian" panose="04020705040A02060702" pitchFamily="82" charset="0"/>
              </a:rPr>
              <a:t/>
            </a:r>
            <a:br>
              <a:rPr lang="et-EE" sz="6000" dirty="0">
                <a:latin typeface="Algerian" panose="04020705040A02060702" pitchFamily="82" charset="0"/>
              </a:rPr>
            </a:br>
            <a:r>
              <a:rPr lang="et-EE" b="1" dirty="0">
                <a:latin typeface="Algerian" panose="04020705040A02060702" pitchFamily="82" charset="0"/>
              </a:rPr>
              <a:t>(1907-1908)</a:t>
            </a:r>
            <a:r>
              <a:rPr lang="et-EE" dirty="0">
                <a:latin typeface="Algerian" panose="04020705040A02060702" pitchFamily="82" charset="0"/>
              </a:rPr>
              <a:t> </a:t>
            </a:r>
          </a:p>
        </p:txBody>
      </p:sp>
      <p:sp>
        <p:nvSpPr>
          <p:cNvPr id="4" name="Teksti kohatäide 3"/>
          <p:cNvSpPr>
            <a:spLocks noGrp="1"/>
          </p:cNvSpPr>
          <p:nvPr>
            <p:ph type="body" sz="half" idx="2"/>
          </p:nvPr>
        </p:nvSpPr>
        <p:spPr>
          <a:xfrm>
            <a:off x="839788" y="1576251"/>
            <a:ext cx="4455023" cy="4292737"/>
          </a:xfrm>
        </p:spPr>
        <p:txBody>
          <a:bodyPr>
            <a:normAutofit fontScale="85000" lnSpcReduction="20000"/>
          </a:bodyPr>
          <a:lstStyle/>
          <a:p>
            <a:r>
              <a:rPr lang="et-EE" sz="2200" dirty="0">
                <a:latin typeface="Agency FB" panose="020B0503020202020204" pitchFamily="34" charset="0"/>
              </a:rPr>
              <a:t>1901. aasta valimistega läks Valga linna juhtimine eestlaste kätte. Linnapeaks sai Johannes </a:t>
            </a:r>
            <a:r>
              <a:rPr lang="et-EE" sz="2200" dirty="0" err="1">
                <a:latin typeface="Agency FB" panose="020B0503020202020204" pitchFamily="34" charset="0"/>
              </a:rPr>
              <a:t>Märtson</a:t>
            </a:r>
            <a:r>
              <a:rPr lang="et-EE" sz="2200" dirty="0">
                <a:latin typeface="Agency FB" panose="020B0503020202020204" pitchFamily="34" charset="0"/>
              </a:rPr>
              <a:t>. Valga linn oli esimene kogu Eestis, kus eestlased linna juhtimise sakslastelt üle võtsid. Linnajuhtimise üleminekuga eestlastele tekkis vajadus eestikeelse häälekandja järele. Valga eesti seltskonna juhtivamad jõud, eesotsas K. </a:t>
            </a:r>
            <a:r>
              <a:rPr lang="et-EE" sz="2200" dirty="0" err="1">
                <a:latin typeface="Agency FB" panose="020B0503020202020204" pitchFamily="34" charset="0"/>
              </a:rPr>
              <a:t>Wassili</a:t>
            </a:r>
            <a:r>
              <a:rPr lang="et-EE" sz="2200" dirty="0">
                <a:latin typeface="Agency FB" panose="020B0503020202020204" pitchFamily="34" charset="0"/>
              </a:rPr>
              <a:t>, H. </a:t>
            </a:r>
            <a:r>
              <a:rPr lang="et-EE" sz="2200" dirty="0" err="1">
                <a:latin typeface="Agency FB" panose="020B0503020202020204" pitchFamily="34" charset="0"/>
              </a:rPr>
              <a:t>Hellati</a:t>
            </a:r>
            <a:r>
              <a:rPr lang="et-EE" sz="2200" dirty="0">
                <a:latin typeface="Agency FB" panose="020B0503020202020204" pitchFamily="34" charset="0"/>
              </a:rPr>
              <a:t>, T </a:t>
            </a:r>
            <a:r>
              <a:rPr lang="et-EE" sz="2200" dirty="0" err="1">
                <a:latin typeface="Agency FB" panose="020B0503020202020204" pitchFamily="34" charset="0"/>
              </a:rPr>
              <a:t>Grünbergi</a:t>
            </a:r>
            <a:r>
              <a:rPr lang="et-EE" sz="2200" dirty="0">
                <a:latin typeface="Agency FB" panose="020B0503020202020204" pitchFamily="34" charset="0"/>
              </a:rPr>
              <a:t> ja Jaan Sooga, otsustasid käima panna eestikeelse ajalehe.</a:t>
            </a:r>
          </a:p>
          <a:p>
            <a:r>
              <a:rPr lang="et-EE" sz="2200" dirty="0">
                <a:latin typeface="Agency FB" panose="020B0503020202020204" pitchFamily="34" charset="0"/>
              </a:rPr>
              <a:t>Esimene eestikeelne ajaleht Valgas oli </a:t>
            </a:r>
            <a:r>
              <a:rPr lang="et-EE" sz="2200" b="1" dirty="0">
                <a:latin typeface="Agency FB" panose="020B0503020202020204" pitchFamily="34" charset="0"/>
              </a:rPr>
              <a:t>6. jaanuaril 1907. aastal </a:t>
            </a:r>
            <a:r>
              <a:rPr lang="et-EE" sz="2200" dirty="0">
                <a:latin typeface="Agency FB" panose="020B0503020202020204" pitchFamily="34" charset="0"/>
              </a:rPr>
              <a:t>ilmuma hakanud </a:t>
            </a:r>
            <a:r>
              <a:rPr lang="et-EE" sz="2200" b="1" dirty="0">
                <a:latin typeface="Agency FB" panose="020B0503020202020204" pitchFamily="34" charset="0"/>
              </a:rPr>
              <a:t>„Sõna“. </a:t>
            </a:r>
            <a:r>
              <a:rPr lang="et-EE" sz="2200" dirty="0">
                <a:latin typeface="Agency FB" panose="020B0503020202020204" pitchFamily="34" charset="0"/>
              </a:rPr>
              <a:t>Lehe vastutav toimetaja ja väljaandja oli H. Hellat, toimetaja </a:t>
            </a:r>
            <a:r>
              <a:rPr lang="et-EE" sz="2200" dirty="0" err="1">
                <a:latin typeface="Agency FB" panose="020B0503020202020204" pitchFamily="34" charset="0"/>
              </a:rPr>
              <a:t>Kornel</a:t>
            </a:r>
            <a:r>
              <a:rPr lang="et-EE" sz="2200" dirty="0">
                <a:latin typeface="Agency FB" panose="020B0503020202020204" pitchFamily="34" charset="0"/>
              </a:rPr>
              <a:t>, tegevtoimetaja Paul Hugo Raudsepp. </a:t>
            </a:r>
          </a:p>
          <a:p>
            <a:r>
              <a:rPr lang="et-EE" sz="2200" dirty="0">
                <a:latin typeface="Agency FB" panose="020B0503020202020204" pitchFamily="34" charset="0"/>
              </a:rPr>
              <a:t>Toimetus asus Moskva uulitsal </a:t>
            </a:r>
            <a:r>
              <a:rPr lang="et-EE" sz="2200" dirty="0" err="1">
                <a:latin typeface="Agency FB" panose="020B0503020202020204" pitchFamily="34" charset="0"/>
              </a:rPr>
              <a:t>Tiltini</a:t>
            </a:r>
            <a:r>
              <a:rPr lang="et-EE" sz="2200" dirty="0">
                <a:latin typeface="Agency FB" panose="020B0503020202020204" pitchFamily="34" charset="0"/>
              </a:rPr>
              <a:t> maja teisel korrusel ja ajalehte trükiti J. Paulini trükikojas, hiljem F. Karlsoni trükikojas.</a:t>
            </a:r>
          </a:p>
          <a:p>
            <a:r>
              <a:rPr lang="et-EE" sz="2200" dirty="0">
                <a:latin typeface="Agency FB" panose="020B0503020202020204" pitchFamily="34" charset="0"/>
              </a:rPr>
              <a:t>Raha puuduse tõttu leht lehe väljaandmine seiskus 1908. aasta augustis. Valgast lahkus ka lehe tegevtoimetaja Paul Hugo Raudsepp.</a:t>
            </a:r>
          </a:p>
          <a:p>
            <a:endParaRPr lang="et-EE" dirty="0"/>
          </a:p>
        </p:txBody>
      </p:sp>
      <p:pic>
        <p:nvPicPr>
          <p:cNvPr id="5" name="Pilt 4" descr="https://dea.digar.ee/cgi-bin/dea?a=is&amp;oid=sona19090508.1.1&amp;type=pagethumbnailimage&amp;width=200"/>
          <p:cNvPicPr/>
          <p:nvPr/>
        </p:nvPicPr>
        <p:blipFill rotWithShape="1">
          <a:blip r:embed="rId2">
            <a:extLst>
              <a:ext uri="{28A0092B-C50C-407E-A947-70E740481C1C}">
                <a14:useLocalDpi xmlns:a14="http://schemas.microsoft.com/office/drawing/2010/main" val="0"/>
              </a:ext>
            </a:extLst>
          </a:blip>
          <a:srcRect l="1" r="5130" b="81891"/>
          <a:stretch/>
        </p:blipFill>
        <p:spPr bwMode="auto">
          <a:xfrm>
            <a:off x="5779219" y="457200"/>
            <a:ext cx="4200804" cy="1119051"/>
          </a:xfrm>
          <a:prstGeom prst="rect">
            <a:avLst/>
          </a:prstGeom>
          <a:noFill/>
          <a:ln>
            <a:noFill/>
          </a:ln>
          <a:extLst>
            <a:ext uri="{53640926-AAD7-44D8-BBD7-CCE9431645EC}">
              <a14:shadowObscured xmlns:a14="http://schemas.microsoft.com/office/drawing/2010/main"/>
            </a:ext>
          </a:extLst>
        </p:spPr>
      </p:pic>
      <p:pic>
        <p:nvPicPr>
          <p:cNvPr id="6" name="Pildi kohatäide 5" descr="19080730_art_4388 (Allikas: Sõna , nr. 58, lk 4 30.07.1908)"/>
          <p:cNvPicPr>
            <a:picLocks noGrp="1"/>
          </p:cNvPicPr>
          <p:nvPr>
            <p:ph type="pic" idx="1"/>
          </p:nvPr>
        </p:nvPicPr>
        <p:blipFill>
          <a:blip r:embed="rId3" cstate="print">
            <a:extLst>
              <a:ext uri="{28A0092B-C50C-407E-A947-70E740481C1C}">
                <a14:useLocalDpi xmlns:a14="http://schemas.microsoft.com/office/drawing/2010/main" val="0"/>
              </a:ext>
            </a:extLst>
          </a:blip>
          <a:srcRect l="6810" r="6810"/>
          <a:stretch>
            <a:fillRect/>
          </a:stretch>
        </p:blipFill>
        <p:spPr bwMode="auto">
          <a:xfrm>
            <a:off x="5448292" y="3264261"/>
            <a:ext cx="3617329" cy="3545548"/>
          </a:xfrm>
          <a:prstGeom prst="rect">
            <a:avLst/>
          </a:prstGeom>
          <a:noFill/>
          <a:ln>
            <a:noFill/>
          </a:ln>
        </p:spPr>
      </p:pic>
      <p:pic>
        <p:nvPicPr>
          <p:cNvPr id="7" name="Pilt 6" descr="19070106_org_32 (Allikas: Sõna , nr. 1, lk 4 06.01.1907)"/>
          <p:cNvPicPr/>
          <p:nvPr/>
        </p:nvPicPr>
        <p:blipFill>
          <a:blip r:embed="rId4">
            <a:extLst>
              <a:ext uri="{28A0092B-C50C-407E-A947-70E740481C1C}">
                <a14:useLocalDpi xmlns:a14="http://schemas.microsoft.com/office/drawing/2010/main" val="0"/>
              </a:ext>
            </a:extLst>
          </a:blip>
          <a:srcRect/>
          <a:stretch>
            <a:fillRect/>
          </a:stretch>
        </p:blipFill>
        <p:spPr bwMode="auto">
          <a:xfrm>
            <a:off x="7439837" y="1576251"/>
            <a:ext cx="3918858" cy="1741714"/>
          </a:xfrm>
          <a:prstGeom prst="rect">
            <a:avLst/>
          </a:prstGeom>
          <a:noFill/>
          <a:ln>
            <a:noFill/>
          </a:ln>
        </p:spPr>
      </p:pic>
    </p:spTree>
    <p:extLst>
      <p:ext uri="{BB962C8B-B14F-4D97-AF65-F5344CB8AC3E}">
        <p14:creationId xmlns:p14="http://schemas.microsoft.com/office/powerpoint/2010/main" val="41572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pPr algn="ctr"/>
            <a:r>
              <a:rPr lang="et-EE" sz="6000" b="1" dirty="0"/>
              <a:t>„</a:t>
            </a:r>
            <a:r>
              <a:rPr lang="et-EE" sz="6000" b="1" dirty="0">
                <a:latin typeface="Algerian" panose="04020705040A02060702" pitchFamily="82" charset="0"/>
              </a:rPr>
              <a:t>Sõna“ toimetajad</a:t>
            </a:r>
          </a:p>
        </p:txBody>
      </p:sp>
      <p:pic>
        <p:nvPicPr>
          <p:cNvPr id="4" name="Sisu kohatäide 3" descr="Kujutiste tulemus päringule herman Hellat"/>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506626"/>
            <a:ext cx="2380221" cy="3412535"/>
          </a:xfrm>
          <a:prstGeom prst="rect">
            <a:avLst/>
          </a:prstGeom>
          <a:noFill/>
          <a:ln>
            <a:noFill/>
          </a:ln>
        </p:spPr>
      </p:pic>
      <p:pic>
        <p:nvPicPr>
          <p:cNvPr id="5" name="Pilt 4" descr="C:\Users\toivo\AppData\Local\Microsoft\Windows\INetCache\Content.MSO\C0A7087A.tmp"/>
          <p:cNvPicPr/>
          <p:nvPr/>
        </p:nvPicPr>
        <p:blipFill>
          <a:blip r:embed="rId3">
            <a:extLst>
              <a:ext uri="{28A0092B-C50C-407E-A947-70E740481C1C}">
                <a14:useLocalDpi xmlns:a14="http://schemas.microsoft.com/office/drawing/2010/main" val="0"/>
              </a:ext>
            </a:extLst>
          </a:blip>
          <a:srcRect/>
          <a:stretch>
            <a:fillRect/>
          </a:stretch>
        </p:blipFill>
        <p:spPr bwMode="auto">
          <a:xfrm>
            <a:off x="4254084" y="1808795"/>
            <a:ext cx="2934787" cy="3718559"/>
          </a:xfrm>
          <a:prstGeom prst="rect">
            <a:avLst/>
          </a:prstGeom>
          <a:noFill/>
          <a:ln>
            <a:noFill/>
          </a:ln>
        </p:spPr>
      </p:pic>
      <p:pic>
        <p:nvPicPr>
          <p:cNvPr id="6" name="Sisu kohatäide 4" descr="Kujutiste tulemus päringule paul hugo raudsepp"/>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8363" y="1553689"/>
            <a:ext cx="2534195" cy="3365472"/>
          </a:xfrm>
          <a:prstGeom prst="rect">
            <a:avLst/>
          </a:prstGeom>
          <a:noFill/>
          <a:ln>
            <a:noFill/>
          </a:ln>
        </p:spPr>
      </p:pic>
      <p:sp>
        <p:nvSpPr>
          <p:cNvPr id="7" name="Ristkülik 6"/>
          <p:cNvSpPr/>
          <p:nvPr/>
        </p:nvSpPr>
        <p:spPr>
          <a:xfrm flipH="1">
            <a:off x="4493623" y="5721531"/>
            <a:ext cx="2695248" cy="787652"/>
          </a:xfrm>
          <a:prstGeom prst="rect">
            <a:avLst/>
          </a:prstGeom>
        </p:spPr>
        <p:txBody>
          <a:bodyPr wrap="square">
            <a:spAutoFit/>
          </a:bodyPr>
          <a:lstStyle/>
          <a:p>
            <a:pPr algn="ctr">
              <a:lnSpc>
                <a:spcPct val="107000"/>
              </a:lnSpc>
              <a:spcAft>
                <a:spcPts val="800"/>
              </a:spcAft>
            </a:pPr>
            <a:r>
              <a:rPr lang="et-EE" dirty="0">
                <a:latin typeface="Agency FB" panose="020B0503020202020204" pitchFamily="34" charset="0"/>
                <a:ea typeface="Calibri" panose="020F0502020204030204" pitchFamily="34" charset="0"/>
                <a:cs typeface="Times New Roman" panose="02020603050405020304" pitchFamily="18" charset="0"/>
              </a:rPr>
              <a:t>Karl </a:t>
            </a:r>
            <a:r>
              <a:rPr lang="et-EE" dirty="0" err="1">
                <a:latin typeface="Agency FB" panose="020B0503020202020204" pitchFamily="34" charset="0"/>
                <a:ea typeface="Calibri" panose="020F0502020204030204" pitchFamily="34" charset="0"/>
                <a:cs typeface="Times New Roman" panose="02020603050405020304" pitchFamily="18" charset="0"/>
              </a:rPr>
              <a:t>Kornel</a:t>
            </a:r>
            <a:r>
              <a:rPr lang="et-EE" dirty="0">
                <a:latin typeface="Agency FB" panose="020B0503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t-EE" dirty="0">
                <a:latin typeface="Agency FB" panose="020B0503020202020204" pitchFamily="34" charset="0"/>
                <a:ea typeface="Calibri" panose="020F0502020204030204" pitchFamily="34" charset="0"/>
                <a:cs typeface="Times New Roman" panose="02020603050405020304" pitchFamily="18" charset="0"/>
              </a:rPr>
              <a:t>(1882-1953)</a:t>
            </a:r>
          </a:p>
        </p:txBody>
      </p:sp>
      <p:sp>
        <p:nvSpPr>
          <p:cNvPr id="8" name="Ristkülik 7"/>
          <p:cNvSpPr/>
          <p:nvPr/>
        </p:nvSpPr>
        <p:spPr>
          <a:xfrm rot="10800000" flipH="1" flipV="1">
            <a:off x="8334103" y="4912589"/>
            <a:ext cx="3108960" cy="787652"/>
          </a:xfrm>
          <a:prstGeom prst="rect">
            <a:avLst/>
          </a:prstGeom>
        </p:spPr>
        <p:txBody>
          <a:bodyPr wrap="square">
            <a:spAutoFit/>
          </a:bodyPr>
          <a:lstStyle/>
          <a:p>
            <a:pPr algn="ctr">
              <a:lnSpc>
                <a:spcPct val="107000"/>
              </a:lnSpc>
              <a:spcAft>
                <a:spcPts val="800"/>
              </a:spcAft>
            </a:pPr>
            <a:r>
              <a:rPr lang="et-EE" dirty="0">
                <a:latin typeface="Agency FB" panose="020B0503020202020204" pitchFamily="34" charset="0"/>
                <a:ea typeface="Calibri" panose="020F0502020204030204" pitchFamily="34" charset="0"/>
                <a:cs typeface="Times New Roman" panose="02020603050405020304" pitchFamily="18" charset="0"/>
              </a:rPr>
              <a:t>Paul Hugo Raudsepp </a:t>
            </a:r>
          </a:p>
          <a:p>
            <a:pPr algn="ctr">
              <a:lnSpc>
                <a:spcPct val="107000"/>
              </a:lnSpc>
              <a:spcAft>
                <a:spcPts val="800"/>
              </a:spcAft>
            </a:pPr>
            <a:r>
              <a:rPr lang="et-EE" dirty="0">
                <a:latin typeface="Agency FB" panose="020B0503020202020204" pitchFamily="34" charset="0"/>
                <a:ea typeface="Calibri" panose="020F0502020204030204" pitchFamily="34" charset="0"/>
                <a:cs typeface="Times New Roman" panose="02020603050405020304" pitchFamily="18" charset="0"/>
              </a:rPr>
              <a:t>(1883-1952)</a:t>
            </a:r>
          </a:p>
        </p:txBody>
      </p:sp>
      <p:sp>
        <p:nvSpPr>
          <p:cNvPr id="9" name="Ristkülik 8"/>
          <p:cNvSpPr/>
          <p:nvPr/>
        </p:nvSpPr>
        <p:spPr>
          <a:xfrm rot="10800000" flipV="1">
            <a:off x="992776" y="5039124"/>
            <a:ext cx="2525485" cy="787652"/>
          </a:xfrm>
          <a:prstGeom prst="rect">
            <a:avLst/>
          </a:prstGeom>
        </p:spPr>
        <p:txBody>
          <a:bodyPr wrap="square">
            <a:spAutoFit/>
          </a:bodyPr>
          <a:lstStyle/>
          <a:p>
            <a:pPr algn="ctr">
              <a:lnSpc>
                <a:spcPct val="107000"/>
              </a:lnSpc>
              <a:spcAft>
                <a:spcPts val="800"/>
              </a:spcAft>
            </a:pPr>
            <a:r>
              <a:rPr lang="et-EE" dirty="0">
                <a:latin typeface="Agency FB" panose="020B0503020202020204" pitchFamily="34" charset="0"/>
                <a:ea typeface="Calibri" panose="020F0502020204030204" pitchFamily="34" charset="0"/>
                <a:cs typeface="Times New Roman" panose="02020603050405020304" pitchFamily="18" charset="0"/>
              </a:rPr>
              <a:t>Herman Hellat </a:t>
            </a:r>
          </a:p>
          <a:p>
            <a:pPr algn="ctr">
              <a:lnSpc>
                <a:spcPct val="107000"/>
              </a:lnSpc>
              <a:spcAft>
                <a:spcPts val="800"/>
              </a:spcAft>
            </a:pPr>
            <a:r>
              <a:rPr lang="et-EE" dirty="0">
                <a:latin typeface="Agency FB" panose="020B0503020202020204" pitchFamily="34" charset="0"/>
                <a:ea typeface="Calibri" panose="020F0502020204030204" pitchFamily="34" charset="0"/>
                <a:cs typeface="Times New Roman" panose="02020603050405020304" pitchFamily="18" charset="0"/>
              </a:rPr>
              <a:t>(1871-1953)</a:t>
            </a:r>
          </a:p>
        </p:txBody>
      </p:sp>
    </p:spTree>
    <p:extLst>
      <p:ext uri="{BB962C8B-B14F-4D97-AF65-F5344CB8AC3E}">
        <p14:creationId xmlns:p14="http://schemas.microsoft.com/office/powerpoint/2010/main" val="509390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931817" y="1776548"/>
            <a:ext cx="3840208" cy="1254035"/>
          </a:xfrm>
        </p:spPr>
        <p:txBody>
          <a:bodyPr>
            <a:normAutofit fontScale="90000"/>
          </a:bodyPr>
          <a:lstStyle/>
          <a:p>
            <a:pPr algn="ctr"/>
            <a:r>
              <a:rPr lang="et-EE" sz="6000" b="1" dirty="0">
                <a:latin typeface="Algerian" panose="04020705040A02060702" pitchFamily="82" charset="0"/>
              </a:rPr>
              <a:t> „Kodumaa Uudised“ </a:t>
            </a:r>
            <a:r>
              <a:rPr lang="et-EE" b="1" dirty="0">
                <a:latin typeface="Algerian" panose="04020705040A02060702" pitchFamily="82" charset="0"/>
              </a:rPr>
              <a:t/>
            </a:r>
            <a:br>
              <a:rPr lang="et-EE" b="1" dirty="0">
                <a:latin typeface="Algerian" panose="04020705040A02060702" pitchFamily="82" charset="0"/>
              </a:rPr>
            </a:br>
            <a:r>
              <a:rPr lang="et-EE" b="1" dirty="0">
                <a:latin typeface="Algerian" panose="04020705040A02060702" pitchFamily="82" charset="0"/>
              </a:rPr>
              <a:t>(1914)</a:t>
            </a:r>
            <a:r>
              <a:rPr lang="et-EE" dirty="0"/>
              <a:t/>
            </a:r>
            <a:br>
              <a:rPr lang="et-EE" dirty="0"/>
            </a:br>
            <a:endParaRPr lang="et-EE" dirty="0"/>
          </a:p>
        </p:txBody>
      </p:sp>
      <p:sp>
        <p:nvSpPr>
          <p:cNvPr id="3" name="Pildi kohatäide 2"/>
          <p:cNvSpPr>
            <a:spLocks noGrp="1"/>
          </p:cNvSpPr>
          <p:nvPr>
            <p:ph type="pic" idx="1"/>
          </p:nvPr>
        </p:nvSpPr>
        <p:spPr>
          <a:xfrm>
            <a:off x="6130835" y="2748627"/>
            <a:ext cx="3039292" cy="3808133"/>
          </a:xfrm>
        </p:spPr>
      </p:sp>
      <p:sp>
        <p:nvSpPr>
          <p:cNvPr id="4" name="Teksti kohatäide 3"/>
          <p:cNvSpPr>
            <a:spLocks noGrp="1"/>
          </p:cNvSpPr>
          <p:nvPr>
            <p:ph type="body" sz="half" idx="2"/>
          </p:nvPr>
        </p:nvSpPr>
        <p:spPr>
          <a:xfrm>
            <a:off x="839787" y="3108960"/>
            <a:ext cx="4533401" cy="2899954"/>
          </a:xfrm>
        </p:spPr>
        <p:txBody>
          <a:bodyPr>
            <a:normAutofit fontScale="92500" lnSpcReduction="10000"/>
          </a:bodyPr>
          <a:lstStyle/>
          <a:p>
            <a:r>
              <a:rPr lang="et-EE" sz="2000" dirty="0">
                <a:latin typeface="Agency FB" panose="020B0503020202020204" pitchFamily="34" charset="0"/>
              </a:rPr>
              <a:t>Uus katse Valgas eestikeelset lehte välja anda tehti 1914. aastal, kui J. Kure väljaandmisel hakkas ilmuma leht „Kodumaa Uudised“. </a:t>
            </a:r>
          </a:p>
          <a:p>
            <a:r>
              <a:rPr lang="et-EE" sz="2000" dirty="0">
                <a:latin typeface="Agency FB" panose="020B0503020202020204" pitchFamily="34" charset="0"/>
              </a:rPr>
              <a:t>Esimene number ilmus 8. märtsil J. Lillipuu toimetusel. Ajaleht ilmus kaks korda nädalas ja tema tegevtoimetaja oli Johannes Viik. </a:t>
            </a:r>
          </a:p>
          <a:p>
            <a:r>
              <a:rPr lang="et-EE" sz="2000" dirty="0">
                <a:latin typeface="Agency FB" panose="020B0503020202020204" pitchFamily="34" charset="0"/>
              </a:rPr>
              <a:t>Toimetus asus Moskva uulitsa 20. Lehte trükiti trükikojas „</a:t>
            </a:r>
            <a:r>
              <a:rPr lang="et-EE" sz="2000" dirty="0" err="1">
                <a:latin typeface="Agency FB" panose="020B0503020202020204" pitchFamily="34" charset="0"/>
              </a:rPr>
              <a:t>Kultura</a:t>
            </a:r>
            <a:r>
              <a:rPr lang="et-EE" sz="2000" dirty="0">
                <a:latin typeface="Agency FB" panose="020B0503020202020204" pitchFamily="34" charset="0"/>
              </a:rPr>
              <a:t>“. See leht peab vastu veelgi lühemat aega, peale ilmasõja algust jääb leht seisma, viimane number ilmus 9. augustil 1914.</a:t>
            </a:r>
          </a:p>
          <a:p>
            <a:endParaRPr lang="et-EE" sz="2000" dirty="0">
              <a:latin typeface="Agency FB" panose="020B0503020202020204" pitchFamily="34" charset="0"/>
            </a:endParaRPr>
          </a:p>
        </p:txBody>
      </p:sp>
      <p:pic>
        <p:nvPicPr>
          <p:cNvPr id="5" name="Pilt 4" descr="19140308_art_504 (Allikas: Kodumaa Uudised , nr. 1, lk 1 08.03.1914)"/>
          <p:cNvPicPr/>
          <p:nvPr/>
        </p:nvPicPr>
        <p:blipFill>
          <a:blip r:embed="rId2">
            <a:extLst>
              <a:ext uri="{28A0092B-C50C-407E-A947-70E740481C1C}">
                <a14:useLocalDpi xmlns:a14="http://schemas.microsoft.com/office/drawing/2010/main" val="0"/>
              </a:ext>
            </a:extLst>
          </a:blip>
          <a:srcRect/>
          <a:stretch>
            <a:fillRect/>
          </a:stretch>
        </p:blipFill>
        <p:spPr bwMode="auto">
          <a:xfrm>
            <a:off x="5183188" y="987425"/>
            <a:ext cx="5946365" cy="1647991"/>
          </a:xfrm>
          <a:prstGeom prst="rect">
            <a:avLst/>
          </a:prstGeom>
          <a:noFill/>
          <a:ln>
            <a:noFill/>
          </a:ln>
        </p:spPr>
      </p:pic>
      <p:pic>
        <p:nvPicPr>
          <p:cNvPr id="6" name="Pilt 5" descr="https://photos.geni.com/p13/4c/18/48/40/5344483ec9bec82c/nex43tiq_medium.jpg"/>
          <p:cNvPicPr/>
          <p:nvPr/>
        </p:nvPicPr>
        <p:blipFill>
          <a:blip r:embed="rId3">
            <a:extLst>
              <a:ext uri="{28A0092B-C50C-407E-A947-70E740481C1C}">
                <a14:useLocalDpi xmlns:a14="http://schemas.microsoft.com/office/drawing/2010/main" val="0"/>
              </a:ext>
            </a:extLst>
          </a:blip>
          <a:srcRect/>
          <a:stretch>
            <a:fillRect/>
          </a:stretch>
        </p:blipFill>
        <p:spPr bwMode="auto">
          <a:xfrm>
            <a:off x="6461756" y="2748627"/>
            <a:ext cx="2508070" cy="2589727"/>
          </a:xfrm>
          <a:prstGeom prst="rect">
            <a:avLst/>
          </a:prstGeom>
          <a:noFill/>
          <a:ln>
            <a:noFill/>
          </a:ln>
        </p:spPr>
      </p:pic>
      <p:sp>
        <p:nvSpPr>
          <p:cNvPr id="7" name="Ristkülik 6"/>
          <p:cNvSpPr/>
          <p:nvPr/>
        </p:nvSpPr>
        <p:spPr>
          <a:xfrm rot="10800000" flipH="1" flipV="1">
            <a:off x="6801394" y="5772390"/>
            <a:ext cx="2075239" cy="361702"/>
          </a:xfrm>
          <a:prstGeom prst="rect">
            <a:avLst/>
          </a:prstGeom>
        </p:spPr>
        <p:txBody>
          <a:bodyPr wrap="square">
            <a:spAutoFit/>
          </a:bodyPr>
          <a:lstStyle/>
          <a:p>
            <a:pPr>
              <a:lnSpc>
                <a:spcPct val="106000"/>
              </a:lnSpc>
              <a:spcAft>
                <a:spcPts val="800"/>
              </a:spcAft>
            </a:pPr>
            <a:r>
              <a:rPr lang="et-EE" b="1" dirty="0">
                <a:latin typeface="Agency FB" panose="020B0503020202020204" pitchFamily="34" charset="0"/>
                <a:ea typeface="Calibri" panose="020F0502020204030204" pitchFamily="34" charset="0"/>
                <a:cs typeface="Times New Roman" panose="02020603050405020304" pitchFamily="18" charset="0"/>
              </a:rPr>
              <a:t>Johannes Viik 1894-</a:t>
            </a:r>
            <a:endParaRPr lang="et-EE" sz="1050" dirty="0">
              <a:effectLst/>
              <a:latin typeface="Agency FB" panose="020B05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8937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4463732" cy="892629"/>
          </a:xfrm>
        </p:spPr>
        <p:txBody>
          <a:bodyPr>
            <a:normAutofit fontScale="90000"/>
          </a:bodyPr>
          <a:lstStyle/>
          <a:p>
            <a:pPr algn="ctr"/>
            <a:r>
              <a:rPr lang="et-EE" sz="6000" b="1" dirty="0">
                <a:latin typeface="Algerian" panose="04020705040A02060702" pitchFamily="82" charset="0"/>
              </a:rPr>
              <a:t>„Rajalane“ </a:t>
            </a:r>
            <a:r>
              <a:rPr lang="et-EE" b="1" dirty="0">
                <a:latin typeface="Algerian" panose="04020705040A02060702" pitchFamily="82" charset="0"/>
              </a:rPr>
              <a:t/>
            </a:r>
            <a:br>
              <a:rPr lang="et-EE" b="1" dirty="0">
                <a:latin typeface="Algerian" panose="04020705040A02060702" pitchFamily="82" charset="0"/>
              </a:rPr>
            </a:br>
            <a:r>
              <a:rPr lang="et-EE" sz="3100" b="1" dirty="0">
                <a:latin typeface="Algerian" panose="04020705040A02060702" pitchFamily="82" charset="0"/>
              </a:rPr>
              <a:t>(1919-1921)</a:t>
            </a:r>
            <a:endParaRPr lang="et-EE" sz="3100" dirty="0"/>
          </a:p>
        </p:txBody>
      </p:sp>
      <p:sp>
        <p:nvSpPr>
          <p:cNvPr id="4" name="Teksti kohatäide 3"/>
          <p:cNvSpPr>
            <a:spLocks noGrp="1"/>
          </p:cNvSpPr>
          <p:nvPr>
            <p:ph type="body" sz="half" idx="2"/>
          </p:nvPr>
        </p:nvSpPr>
        <p:spPr>
          <a:xfrm>
            <a:off x="748937" y="1532709"/>
            <a:ext cx="4632959" cy="5077097"/>
          </a:xfrm>
        </p:spPr>
        <p:txBody>
          <a:bodyPr>
            <a:normAutofit lnSpcReduction="10000"/>
          </a:bodyPr>
          <a:lstStyle/>
          <a:p>
            <a:r>
              <a:rPr lang="et-EE" b="1" dirty="0">
                <a:latin typeface="Agency FB" panose="020B0503020202020204" pitchFamily="34" charset="0"/>
              </a:rPr>
              <a:t>„Rajalane“</a:t>
            </a:r>
            <a:r>
              <a:rPr lang="et-EE" dirty="0">
                <a:latin typeface="Agency FB" panose="020B0503020202020204" pitchFamily="34" charset="0"/>
              </a:rPr>
              <a:t> oli aastatel 1919-1921</a:t>
            </a:r>
            <a:r>
              <a:rPr lang="et-EE" dirty="0">
                <a:solidFill>
                  <a:schemeClr val="bg1"/>
                </a:solidFill>
                <a:latin typeface="Agency FB" panose="020B0503020202020204" pitchFamily="34" charset="0"/>
              </a:rPr>
              <a:t> </a:t>
            </a:r>
            <a:r>
              <a:rPr lang="et-EE" dirty="0">
                <a:latin typeface="Agency FB" panose="020B0503020202020204" pitchFamily="34" charset="0"/>
              </a:rPr>
              <a:t>Valga ilmunud, oma sõnade järgi, "</a:t>
            </a:r>
            <a:r>
              <a:rPr lang="et-EE" dirty="0" err="1">
                <a:latin typeface="Agency FB" panose="020B0503020202020204" pitchFamily="34" charset="0"/>
              </a:rPr>
              <a:t>demokraatline</a:t>
            </a:r>
            <a:r>
              <a:rPr lang="et-EE" dirty="0">
                <a:latin typeface="Agency FB" panose="020B0503020202020204" pitchFamily="34" charset="0"/>
              </a:rPr>
              <a:t> ajaleht, </a:t>
            </a:r>
            <a:r>
              <a:rPr lang="et-EE" dirty="0" err="1">
                <a:latin typeface="Agency FB" panose="020B0503020202020204" pitchFamily="34" charset="0"/>
              </a:rPr>
              <a:t>wäljaspool</a:t>
            </a:r>
            <a:r>
              <a:rPr lang="et-EE" dirty="0">
                <a:latin typeface="Agency FB" panose="020B0503020202020204" pitchFamily="34" charset="0"/>
              </a:rPr>
              <a:t> kõiki poliitilisi parteisid".</a:t>
            </a:r>
          </a:p>
          <a:p>
            <a:r>
              <a:rPr lang="et-EE" dirty="0">
                <a:latin typeface="Agency FB" panose="020B0503020202020204" pitchFamily="34" charset="0"/>
              </a:rPr>
              <a:t>Ajaleht oli peamiselt Valga ja teiste Eesti-Läti piiriäärsete alade eestlaste häälekandja ning oluline ametlike ja avalike teadete vahendaja. Esimene number ilmus 22. veebruaril 1919. a. pärast Valga vabastamist enamlaste käest. Algselt ajaleht ilmus kord nädalas ja siis kolm korda nädalas: teisipäeval, neljapäeval ja laupäeval.</a:t>
            </a:r>
          </a:p>
          <a:p>
            <a:r>
              <a:rPr lang="et-EE" dirty="0">
                <a:latin typeface="Agency FB" panose="020B0503020202020204" pitchFamily="34" charset="0"/>
              </a:rPr>
              <a:t>Ajalehte väljastas </a:t>
            </a:r>
            <a:r>
              <a:rPr lang="et-EE" dirty="0" smtClean="0">
                <a:latin typeface="Agency FB" panose="020B0503020202020204" pitchFamily="34" charset="0"/>
              </a:rPr>
              <a:t>"</a:t>
            </a:r>
            <a:r>
              <a:rPr lang="et-EE" dirty="0">
                <a:latin typeface="Agency FB" panose="020B0503020202020204" pitchFamily="34" charset="0"/>
              </a:rPr>
              <a:t>Valga Eesti </a:t>
            </a:r>
            <a:r>
              <a:rPr lang="et-EE" dirty="0" smtClean="0">
                <a:latin typeface="Agency FB" panose="020B0503020202020204" pitchFamily="34" charset="0"/>
              </a:rPr>
              <a:t>Kirjastuse-Ühisus„ Adamsoni trükikojas, mille </a:t>
            </a:r>
            <a:r>
              <a:rPr lang="et-EE" dirty="0">
                <a:latin typeface="Agency FB" panose="020B0503020202020204" pitchFamily="34" charset="0"/>
              </a:rPr>
              <a:t>moodustasid Artur Karl </a:t>
            </a:r>
            <a:r>
              <a:rPr lang="et-EE" dirty="0" err="1">
                <a:latin typeface="Agency FB" panose="020B0503020202020204" pitchFamily="34" charset="0"/>
              </a:rPr>
              <a:t>Kokkult</a:t>
            </a:r>
            <a:r>
              <a:rPr lang="et-EE" dirty="0">
                <a:latin typeface="Agency FB" panose="020B0503020202020204" pitchFamily="34" charset="0"/>
              </a:rPr>
              <a:t>, Johannes </a:t>
            </a:r>
            <a:r>
              <a:rPr lang="et-EE" dirty="0" err="1">
                <a:latin typeface="Agency FB" panose="020B0503020202020204" pitchFamily="34" charset="0"/>
              </a:rPr>
              <a:t>Kreideberg</a:t>
            </a:r>
            <a:r>
              <a:rPr lang="et-EE" dirty="0">
                <a:latin typeface="Agency FB" panose="020B0503020202020204" pitchFamily="34" charset="0"/>
              </a:rPr>
              <a:t>, Jaan </a:t>
            </a:r>
            <a:r>
              <a:rPr lang="et-EE" dirty="0" err="1">
                <a:latin typeface="Agency FB" panose="020B0503020202020204" pitchFamily="34" charset="0"/>
              </a:rPr>
              <a:t>Pommer</a:t>
            </a:r>
            <a:r>
              <a:rPr lang="et-EE" dirty="0">
                <a:latin typeface="Agency FB" panose="020B0503020202020204" pitchFamily="34" charset="0"/>
              </a:rPr>
              <a:t> ja August Kõiv. Lehe algataja oli Valga komandant Karl </a:t>
            </a:r>
            <a:r>
              <a:rPr lang="et-EE" dirty="0" err="1">
                <a:latin typeface="Agency FB" panose="020B0503020202020204" pitchFamily="34" charset="0"/>
              </a:rPr>
              <a:t>Frierich</a:t>
            </a:r>
            <a:r>
              <a:rPr lang="et-EE" dirty="0">
                <a:latin typeface="Agency FB" panose="020B0503020202020204" pitchFamily="34" charset="0"/>
              </a:rPr>
              <a:t> </a:t>
            </a:r>
            <a:r>
              <a:rPr lang="et-EE" dirty="0" err="1">
                <a:latin typeface="Agency FB" panose="020B0503020202020204" pitchFamily="34" charset="0"/>
              </a:rPr>
              <a:t>Kornel</a:t>
            </a:r>
            <a:r>
              <a:rPr lang="et-EE" dirty="0">
                <a:latin typeface="Agency FB" panose="020B0503020202020204" pitchFamily="34" charset="0"/>
              </a:rPr>
              <a:t>  ja selle vastutav toimetaja oli alguses August Kõiv ning alates 1919. aasta aprillist Jaan </a:t>
            </a:r>
            <a:r>
              <a:rPr lang="et-EE" dirty="0" err="1">
                <a:latin typeface="Agency FB" panose="020B0503020202020204" pitchFamily="34" charset="0"/>
              </a:rPr>
              <a:t>Pommer</a:t>
            </a:r>
            <a:r>
              <a:rPr lang="et-EE" dirty="0">
                <a:latin typeface="Agency FB" panose="020B0503020202020204" pitchFamily="34" charset="0"/>
              </a:rPr>
              <a:t> (</a:t>
            </a:r>
            <a:r>
              <a:rPr lang="et-EE" dirty="0" err="1">
                <a:latin typeface="Agency FB" panose="020B0503020202020204" pitchFamily="34" charset="0"/>
              </a:rPr>
              <a:t>Raudma</a:t>
            </a:r>
            <a:r>
              <a:rPr lang="et-EE" dirty="0">
                <a:latin typeface="Agency FB" panose="020B0503020202020204" pitchFamily="34" charset="0"/>
              </a:rPr>
              <a:t>).</a:t>
            </a:r>
          </a:p>
          <a:p>
            <a:r>
              <a:rPr lang="et-EE" dirty="0">
                <a:latin typeface="Agency FB" panose="020B0503020202020204" pitchFamily="34" charset="0"/>
              </a:rPr>
              <a:t>Algselt toimetus asus aadressil Pihkva tänav 5 , alates 23. augustist Moskva tänav 15/17 teisel korrusel ja alates oktoobrist 1919 linna komandantuuri uutes ruumides saksa seltsi "Musse" maja teisel korrusel. Jaanuaris 1920 toimetus kolis Vassili majja aadressis Pihkva tn 5, maakonnavalitsuse ruumidesse. </a:t>
            </a:r>
          </a:p>
          <a:p>
            <a:r>
              <a:rPr lang="et-EE" dirty="0">
                <a:latin typeface="Agency FB" panose="020B0503020202020204" pitchFamily="34" charset="0"/>
              </a:rPr>
              <a:t>Jaan </a:t>
            </a:r>
            <a:r>
              <a:rPr lang="et-EE" dirty="0" err="1">
                <a:latin typeface="Agency FB" panose="020B0503020202020204" pitchFamily="34" charset="0"/>
              </a:rPr>
              <a:t>Pommer</a:t>
            </a:r>
            <a:r>
              <a:rPr lang="et-EE" dirty="0">
                <a:latin typeface="Agency FB" panose="020B0503020202020204" pitchFamily="34" charset="0"/>
              </a:rPr>
              <a:t> alustas uue ajalehe „Lõuna-Eesti“ toimetamise 19. septembril 1921. Rajalase viimane number oli ilmunud 1. septembril 1921.</a:t>
            </a:r>
          </a:p>
          <a:p>
            <a:r>
              <a:rPr lang="et-EE" dirty="0" err="1">
                <a:latin typeface="Agency FB" panose="020B0503020202020204" pitchFamily="34" charset="0"/>
              </a:rPr>
              <a:t>Vikipeedia</a:t>
            </a:r>
            <a:endParaRPr lang="et-EE" dirty="0">
              <a:latin typeface="Agency FB" panose="020B0503020202020204" pitchFamily="34" charset="0"/>
            </a:endParaRPr>
          </a:p>
          <a:p>
            <a:endParaRPr lang="et-EE" dirty="0"/>
          </a:p>
        </p:txBody>
      </p:sp>
      <p:pic>
        <p:nvPicPr>
          <p:cNvPr id="5" name="Sisu kohatäide 4" descr="19190222_art_642 (Allikas: Rajalane , nr. 1, lk 1 22.02.1919)"/>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83484" y="113212"/>
            <a:ext cx="5902823" cy="1599062"/>
          </a:xfrm>
          <a:prstGeom prst="rect">
            <a:avLst/>
          </a:prstGeom>
          <a:noFill/>
          <a:ln>
            <a:noFill/>
          </a:ln>
        </p:spPr>
      </p:pic>
      <p:pic>
        <p:nvPicPr>
          <p:cNvPr id="6" name="Pilt 5" descr="19200217_art_6137 (Allikas: Rajalane , nr. 19, lk 4 17.02.1920)"/>
          <p:cNvPicPr/>
          <p:nvPr/>
        </p:nvPicPr>
        <p:blipFill>
          <a:blip r:embed="rId3">
            <a:extLst>
              <a:ext uri="{28A0092B-C50C-407E-A947-70E740481C1C}">
                <a14:useLocalDpi xmlns:a14="http://schemas.microsoft.com/office/drawing/2010/main" val="0"/>
              </a:ext>
            </a:extLst>
          </a:blip>
          <a:srcRect/>
          <a:stretch>
            <a:fillRect/>
          </a:stretch>
        </p:blipFill>
        <p:spPr bwMode="auto">
          <a:xfrm>
            <a:off x="5726682" y="1712274"/>
            <a:ext cx="6396990" cy="2404909"/>
          </a:xfrm>
          <a:prstGeom prst="rect">
            <a:avLst/>
          </a:prstGeom>
          <a:noFill/>
          <a:ln>
            <a:noFill/>
          </a:ln>
        </p:spPr>
      </p:pic>
      <p:pic>
        <p:nvPicPr>
          <p:cNvPr id="7" name="Pilt 6" descr="https://photos.geni.com/p13/6a/8d/b5/f9/53444841ae82a8f8/pun75fat_medium.jpg"/>
          <p:cNvPicPr/>
          <p:nvPr/>
        </p:nvPicPr>
        <p:blipFill>
          <a:blip r:embed="rId4">
            <a:extLst>
              <a:ext uri="{28A0092B-C50C-407E-A947-70E740481C1C}">
                <a14:useLocalDpi xmlns:a14="http://schemas.microsoft.com/office/drawing/2010/main" val="0"/>
              </a:ext>
            </a:extLst>
          </a:blip>
          <a:srcRect/>
          <a:stretch>
            <a:fillRect/>
          </a:stretch>
        </p:blipFill>
        <p:spPr bwMode="auto">
          <a:xfrm>
            <a:off x="9318172" y="4230371"/>
            <a:ext cx="2464646" cy="2455597"/>
          </a:xfrm>
          <a:prstGeom prst="rect">
            <a:avLst/>
          </a:prstGeom>
          <a:noFill/>
          <a:ln>
            <a:noFill/>
          </a:ln>
        </p:spPr>
      </p:pic>
      <p:sp>
        <p:nvSpPr>
          <p:cNvPr id="3" name="Ristkülik 2"/>
          <p:cNvSpPr/>
          <p:nvPr/>
        </p:nvSpPr>
        <p:spPr>
          <a:xfrm>
            <a:off x="7010400" y="5863188"/>
            <a:ext cx="3291840" cy="372731"/>
          </a:xfrm>
          <a:prstGeom prst="rect">
            <a:avLst/>
          </a:prstGeom>
        </p:spPr>
        <p:txBody>
          <a:bodyPr wrap="square">
            <a:spAutoFit/>
          </a:bodyPr>
          <a:lstStyle/>
          <a:p>
            <a:pPr>
              <a:lnSpc>
                <a:spcPct val="107000"/>
              </a:lnSpc>
              <a:spcAft>
                <a:spcPts val="800"/>
              </a:spcAft>
            </a:pPr>
            <a:r>
              <a:rPr lang="et-EE" b="1" dirty="0">
                <a:latin typeface="Agency FB" panose="020B0503020202020204" pitchFamily="34" charset="0"/>
                <a:ea typeface="Calibri" panose="020F0502020204030204" pitchFamily="34" charset="0"/>
                <a:cs typeface="Times New Roman" panose="02020603050405020304" pitchFamily="18" charset="0"/>
              </a:rPr>
              <a:t>August Kõiv (1886-1942</a:t>
            </a:r>
            <a:r>
              <a:rPr lang="et-EE" b="1" dirty="0">
                <a:latin typeface="Times New Roman" panose="02020603050405020304" pitchFamily="18" charset="0"/>
                <a:ea typeface="Calibri" panose="020F0502020204030204" pitchFamily="34" charset="0"/>
                <a:cs typeface="Times New Roman" panose="02020603050405020304" pitchFamily="18" charset="0"/>
              </a:rPr>
              <a:t>)</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8304449"/>
      </p:ext>
    </p:extLst>
  </p:cSld>
  <p:clrMapOvr>
    <a:masterClrMapping/>
  </p:clrMapOvr>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975</TotalTime>
  <Words>1824</Words>
  <Application>Microsoft Office PowerPoint</Application>
  <PresentationFormat>Laiekraan</PresentationFormat>
  <Paragraphs>132</Paragraphs>
  <Slides>21</Slides>
  <Notes>0</Notes>
  <HiddenSlides>0</HiddenSlides>
  <MMClips>0</MMClips>
  <ScaleCrop>false</ScaleCrop>
  <HeadingPairs>
    <vt:vector size="6" baseType="variant">
      <vt:variant>
        <vt:lpstr>Kasutatud fondid</vt:lpstr>
      </vt:variant>
      <vt:variant>
        <vt:i4>8</vt:i4>
      </vt:variant>
      <vt:variant>
        <vt:lpstr>Kujundus</vt:lpstr>
      </vt:variant>
      <vt:variant>
        <vt:i4>1</vt:i4>
      </vt:variant>
      <vt:variant>
        <vt:lpstr>Slaidipealkirjad</vt:lpstr>
      </vt:variant>
      <vt:variant>
        <vt:i4>21</vt:i4>
      </vt:variant>
    </vt:vector>
  </HeadingPairs>
  <TitlesOfParts>
    <vt:vector size="30" baseType="lpstr">
      <vt:lpstr>Agency FB</vt:lpstr>
      <vt:lpstr>Algerian</vt:lpstr>
      <vt:lpstr>Arial</vt:lpstr>
      <vt:lpstr>Bodoni MT Condensed</vt:lpstr>
      <vt:lpstr>Bodoni MT Poster Compressed</vt:lpstr>
      <vt:lpstr>Calibri</vt:lpstr>
      <vt:lpstr>Calibri Light</vt:lpstr>
      <vt:lpstr>Times New Roman</vt:lpstr>
      <vt:lpstr>Office'i kujundus</vt:lpstr>
      <vt:lpstr>Valgas ilmunud ajalehed</vt:lpstr>
      <vt:lpstr> „Walksches Annoncenblatt“  (1876-1878) </vt:lpstr>
      <vt:lpstr>     Ferdinand Alexander Thomas Kajander  (1838-1910)</vt:lpstr>
      <vt:lpstr>"Walkscher Anzeiger"  (1883-1906)</vt:lpstr>
      <vt:lpstr>„Südlivländischer  Anzeiger“  (1907-1917)</vt:lpstr>
      <vt:lpstr>„Sõna“ (1907-1908) </vt:lpstr>
      <vt:lpstr>„Sõna“ toimetajad</vt:lpstr>
      <vt:lpstr> „Kodumaa Uudised“  (1914) </vt:lpstr>
      <vt:lpstr>„Rajalane“  (1919-1921)</vt:lpstr>
      <vt:lpstr>„Uus Rajalane“ (1926-1929)  </vt:lpstr>
      <vt:lpstr> „Lõuna-Eesti“  (1921-1940) </vt:lpstr>
      <vt:lpstr>„Lõuna-Eesti“  Väljaandjad / toimetajad</vt:lpstr>
      <vt:lpstr>„Valga Enamlane“   (1940),  „Valga Bolševik“ (1941)</vt:lpstr>
      <vt:lpstr>„Valga Teataja“  (1941-1944)</vt:lpstr>
      <vt:lpstr>„Valgamaalane“  (1944-1950) </vt:lpstr>
      <vt:lpstr>Valga Rajoonileht nõukogude korra ajal</vt:lpstr>
      <vt:lpstr>Rajoonilehe toimetajad</vt:lpstr>
      <vt:lpstr>„Valgamaalane“  (1988-2017)  </vt:lpstr>
      <vt:lpstr>Walk</vt:lpstr>
      <vt:lpstr>Omavalitsuse infolehed</vt:lpstr>
      <vt:lpstr>Kasutatud materjalid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Valgas ilmunud ajalehed</dc:title>
  <dc:creator>toivo</dc:creator>
  <cp:lastModifiedBy>toivo</cp:lastModifiedBy>
  <cp:revision>151</cp:revision>
  <dcterms:created xsi:type="dcterms:W3CDTF">2021-03-05T13:41:57Z</dcterms:created>
  <dcterms:modified xsi:type="dcterms:W3CDTF">2021-04-07T13:02:32Z</dcterms:modified>
</cp:coreProperties>
</file>